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06" r:id="rId3"/>
    <p:sldId id="305" r:id="rId4"/>
    <p:sldId id="304" r:id="rId5"/>
    <p:sldId id="307" r:id="rId6"/>
    <p:sldId id="322" r:id="rId7"/>
    <p:sldId id="312" r:id="rId8"/>
    <p:sldId id="313" r:id="rId9"/>
    <p:sldId id="315" r:id="rId10"/>
    <p:sldId id="314" r:id="rId11"/>
    <p:sldId id="317" r:id="rId12"/>
    <p:sldId id="318" r:id="rId13"/>
    <p:sldId id="319" r:id="rId14"/>
    <p:sldId id="321" r:id="rId15"/>
    <p:sldId id="323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1" userDrawn="1">
          <p15:clr>
            <a:srgbClr val="A4A3A4"/>
          </p15:clr>
        </p15:guide>
        <p15:guide id="4" pos="7559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 autoAdjust="0"/>
    <p:restoredTop sz="94609"/>
  </p:normalViewPr>
  <p:slideViewPr>
    <p:cSldViewPr snapToGrid="0" showGuides="1">
      <p:cViewPr varScale="1">
        <p:scale>
          <a:sx n="135" d="100"/>
          <a:sy n="135" d="100"/>
        </p:scale>
        <p:origin x="192" y="528"/>
      </p:cViewPr>
      <p:guideLst>
        <p:guide orient="horz" pos="2319"/>
        <p:guide pos="3840"/>
        <p:guide pos="121"/>
        <p:guide pos="7559"/>
        <p:guide orient="horz" pos="663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0E3CE-0536-4CDA-AD3B-95F8B1F12B1A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602B-6227-4672-9A41-4175A18631C2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20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AB11-DD3C-44FB-BFBD-734457A28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61976-64E1-4ADF-ACD8-5EE68E718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155D-3BFF-4738-BD7C-9A327508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985C7-BA34-4A75-9512-B71C9C72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5536A-6FD2-45EA-AD31-1427F890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307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1227-8DD0-411D-972F-D700E272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FDF79-5285-4C9F-A491-5E77C669F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1172-6445-4901-ABF6-2976FAEF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28B4-3197-4EAA-99D6-FAD615635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9E3C-8ACF-4746-BA7C-15EA5D41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985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7E619-2D9A-488D-A4D7-7843163DD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6EB3E-E04B-482B-AB08-299897DB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D9187-C0D2-4972-ACBF-4953F24E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D5D9-0CE8-40F5-9CAA-65C2C338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4374-37F2-4158-A755-E2181B3E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99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BA5C-C033-4D8C-91F4-26C38F2C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D8BE-3651-4345-84CA-72F7BE20C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90FA-8B3D-4024-8685-E05D86C3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EFDD6-AAEF-4269-B66B-CBF495BC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E1E5-DEE9-4071-A482-A9CD344E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405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15E4-B5E4-47AC-B382-BC6D3770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08EE8-0745-4BC4-AE5A-DF02F016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F5A-5977-4BF5-9E4B-1B967A92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C691-3904-4CE0-80CD-4FCC8B7F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1174-1E46-4406-9236-9DC7E75B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33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6DC3-6781-44C5-A49A-F74548AE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7BCE-7E41-4DA5-A30D-C4D65EBF9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79484-9F82-450E-8260-C831DEF9C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7247F-936C-4311-BE2E-343A9F2E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F63B7-E609-4952-B670-D48C4F7F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8FC95-A875-4C7F-8850-C8993723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72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DF9-F708-4426-958E-F9AAA01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6D05A-7810-4FEE-AC29-309D87AC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3DB53-CFED-41C4-82C3-D527B38E3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7883-DD1C-4A39-849B-177319FF2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19861-392B-480A-BB12-33EAE4477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ECD2-B809-42FC-94E4-83B0FB09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F4-5519-4E86-8674-C825FD5F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1477D-9EF1-4612-9F79-1422C690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657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CC69-F12D-4D50-AFC5-2104FDB3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A567E-2986-4659-A2A0-D770BE26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0961-362B-472A-996D-B306381F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0881-F955-4D29-9E7E-F53CD70D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A570A-65D2-41D6-AB89-C6E2D363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AD56-E722-4AD3-9773-CDCA4D71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D00A5-9FF1-40BF-97F8-19D34F71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03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8083-2D83-41E0-8C43-2C69B67A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20E1-DD13-4DE5-BD50-4ADB93C39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33C5-90E2-4AFA-B10A-8799A97A6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0F665-1224-4A34-B62F-6A751343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DC8D9-8886-4E82-82AE-E50852BE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C4D7C-5606-43BC-9082-90273FCE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337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AB40-B5C1-41E1-9796-3E1A27D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F3AA3-74F3-46A1-AAD4-795AF9CE4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38D52-044A-4972-9BEC-17E36B5F1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1383C-191B-4190-94CC-FF233A37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AE321-251B-489A-9EF6-7DA67E79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E2016-E3AD-4F75-B0D5-E4E6C5EB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29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89861-1180-4CBD-97A8-D9B59ACC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3DC46-19EC-45A9-B4CA-67968ED7F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D2458-E031-41D5-8F21-07D955354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E824C-52EF-43CB-BCAD-8B611ECDF950}" type="datetimeFigureOut">
              <a:rPr lang="en-ID" smtClean="0"/>
              <a:t>19/07/23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8105-59D4-4060-A6DD-5EAAFB492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B3BA2-B97A-4297-A43F-68AE78261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F3C6-7401-4025-B537-27D850206F50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220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5F315D-4501-40A8-8FC2-004B7CB94B6D}"/>
              </a:ext>
            </a:extLst>
          </p:cNvPr>
          <p:cNvSpPr/>
          <p:nvPr/>
        </p:nvSpPr>
        <p:spPr>
          <a:xfrm>
            <a:off x="0" y="4453952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4C72D-713E-4976-BAD7-057A66271757}"/>
              </a:ext>
            </a:extLst>
          </p:cNvPr>
          <p:cNvSpPr/>
          <p:nvPr/>
        </p:nvSpPr>
        <p:spPr>
          <a:xfrm>
            <a:off x="7869836" y="0"/>
            <a:ext cx="4322164" cy="689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1FB78-8817-4ECA-8DA1-985BAA30DA16}"/>
              </a:ext>
            </a:extLst>
          </p:cNvPr>
          <p:cNvSpPr/>
          <p:nvPr/>
        </p:nvSpPr>
        <p:spPr>
          <a:xfrm>
            <a:off x="814467" y="869430"/>
            <a:ext cx="10563068" cy="51191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57D8C-1EF7-46B9-8746-8BEFDA25FE56}"/>
              </a:ext>
            </a:extLst>
          </p:cNvPr>
          <p:cNvSpPr txBox="1"/>
          <p:nvPr/>
        </p:nvSpPr>
        <p:spPr>
          <a:xfrm>
            <a:off x="1294152" y="1751934"/>
            <a:ext cx="96036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8000" dirty="0">
                <a:latin typeface="+mj-lt"/>
                <a:cs typeface="Segoe UI" panose="020B0502040204020203" pitchFamily="34" charset="0"/>
              </a:rPr>
              <a:t>Data Insights de la </a:t>
            </a:r>
            <a:r>
              <a:rPr lang="en-ID" sz="8000" dirty="0" err="1">
                <a:latin typeface="+mj-lt"/>
                <a:cs typeface="Segoe UI" panose="020B0502040204020203" pitchFamily="34" charset="0"/>
              </a:rPr>
              <a:t>industria</a:t>
            </a:r>
            <a:r>
              <a:rPr lang="en-ID" sz="80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ID" sz="8000" dirty="0" err="1">
                <a:latin typeface="+mj-lt"/>
                <a:cs typeface="Segoe UI" panose="020B0502040204020203" pitchFamily="34" charset="0"/>
              </a:rPr>
              <a:t>cinematográfica</a:t>
            </a:r>
            <a:endParaRPr lang="en-ID" sz="8000" dirty="0"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E000482-02FA-4EB8-A1DB-44AC7BB5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844" y="4835577"/>
            <a:ext cx="916898" cy="9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10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65234270-4A3B-6146-8C4B-E86F75EA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33" y="445508"/>
            <a:ext cx="8027333" cy="5966984"/>
          </a:xfrm>
          <a:prstGeom prst="rect">
            <a:avLst/>
          </a:prstGeom>
        </p:spPr>
      </p:pic>
      <p:sp>
        <p:nvSpPr>
          <p:cNvPr id="40" name="Rectangle 4">
            <a:extLst>
              <a:ext uri="{FF2B5EF4-FFF2-40B4-BE49-F238E27FC236}">
                <a16:creationId xmlns:a16="http://schemas.microsoft.com/office/drawing/2014/main" id="{9ED8CD85-2A17-0848-B9E6-7621411E0C8A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904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11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5B4BEAF-425C-5F4F-8AC1-18E007775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07" y="0"/>
            <a:ext cx="9287900" cy="70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12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8" name="Imagen 7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8B3D17BD-40B0-CA45-812C-95773C00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88" y="0"/>
            <a:ext cx="9233867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3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13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DA21151-3149-7E4C-8C96-1A27491D8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0"/>
            <a:ext cx="9088535" cy="6850063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7972B76E-82D8-FD48-94BE-9DE97F6406F6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30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14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3A79FBB-5B32-FE45-8871-816CB0A7E800}"/>
              </a:ext>
            </a:extLst>
          </p:cNvPr>
          <p:cNvSpPr txBox="1"/>
          <p:nvPr/>
        </p:nvSpPr>
        <p:spPr>
          <a:xfrm>
            <a:off x="441434" y="252918"/>
            <a:ext cx="70209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CONCLUSIONES</a:t>
            </a:r>
          </a:p>
        </p:txBody>
      </p:sp>
      <p:sp>
        <p:nvSpPr>
          <p:cNvPr id="26" name="Rectangle: Rounded Corners 65">
            <a:extLst>
              <a:ext uri="{FF2B5EF4-FFF2-40B4-BE49-F238E27FC236}">
                <a16:creationId xmlns:a16="http://schemas.microsoft.com/office/drawing/2014/main" id="{559DFED3-D050-2046-B7C2-9A59643537BD}"/>
              </a:ext>
            </a:extLst>
          </p:cNvPr>
          <p:cNvSpPr/>
          <p:nvPr/>
        </p:nvSpPr>
        <p:spPr>
          <a:xfrm>
            <a:off x="-2454648" y="1385903"/>
            <a:ext cx="3855720" cy="4982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70">
            <a:extLst>
              <a:ext uri="{FF2B5EF4-FFF2-40B4-BE49-F238E27FC236}">
                <a16:creationId xmlns:a16="http://schemas.microsoft.com/office/drawing/2014/main" id="{C0DBAA82-9843-4148-92D5-9468654D179E}"/>
              </a:ext>
            </a:extLst>
          </p:cNvPr>
          <p:cNvSpPr/>
          <p:nvPr/>
        </p:nvSpPr>
        <p:spPr>
          <a:xfrm>
            <a:off x="-2454648" y="2296449"/>
            <a:ext cx="3855720" cy="4982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: Rounded Corners 70">
            <a:extLst>
              <a:ext uri="{FF2B5EF4-FFF2-40B4-BE49-F238E27FC236}">
                <a16:creationId xmlns:a16="http://schemas.microsoft.com/office/drawing/2014/main" id="{E3B3A9A4-2DD6-524E-87DE-D175C27DB529}"/>
              </a:ext>
            </a:extLst>
          </p:cNvPr>
          <p:cNvSpPr/>
          <p:nvPr/>
        </p:nvSpPr>
        <p:spPr>
          <a:xfrm>
            <a:off x="-2454648" y="4067650"/>
            <a:ext cx="3855720" cy="4982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65">
            <a:extLst>
              <a:ext uri="{FF2B5EF4-FFF2-40B4-BE49-F238E27FC236}">
                <a16:creationId xmlns:a16="http://schemas.microsoft.com/office/drawing/2014/main" id="{53C7A6F6-0726-E442-A2E5-13C5999700C1}"/>
              </a:ext>
            </a:extLst>
          </p:cNvPr>
          <p:cNvSpPr/>
          <p:nvPr/>
        </p:nvSpPr>
        <p:spPr>
          <a:xfrm>
            <a:off x="-2454648" y="3158282"/>
            <a:ext cx="3855720" cy="4982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65">
            <a:extLst>
              <a:ext uri="{FF2B5EF4-FFF2-40B4-BE49-F238E27FC236}">
                <a16:creationId xmlns:a16="http://schemas.microsoft.com/office/drawing/2014/main" id="{05C7CDA0-BE85-C742-95D9-C7FE818704EF}"/>
              </a:ext>
            </a:extLst>
          </p:cNvPr>
          <p:cNvSpPr/>
          <p:nvPr/>
        </p:nvSpPr>
        <p:spPr>
          <a:xfrm>
            <a:off x="-2454648" y="5001955"/>
            <a:ext cx="3855720" cy="4982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0419955-7547-C740-82EB-A65DA8DF1296}"/>
              </a:ext>
            </a:extLst>
          </p:cNvPr>
          <p:cNvSpPr txBox="1"/>
          <p:nvPr/>
        </p:nvSpPr>
        <p:spPr>
          <a:xfrm>
            <a:off x="1586060" y="1311881"/>
            <a:ext cx="731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800" dirty="0">
                <a:cs typeface="Arial" panose="020B0604020202020204" pitchFamily="34" charset="0"/>
              </a:rPr>
              <a:t>No existe una fuerte correlación entre la valoración y la facturación de una película (</a:t>
            </a:r>
            <a:r>
              <a:rPr lang="es-ES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R</a:t>
            </a:r>
            <a:r>
              <a:rPr lang="es-ES" i="0" baseline="3000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2: </a:t>
            </a:r>
            <a:r>
              <a:rPr lang="es-ES" i="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0,35</a:t>
            </a:r>
            <a:r>
              <a:rPr lang="es-ES" i="0" baseline="3000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 </a:t>
            </a:r>
            <a:r>
              <a:rPr lang="es-ES" i="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endParaRPr lang="es-ES_tradnl" sz="1800" dirty="0">
              <a:cs typeface="Arial" panose="020B0604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EB294EE-623D-2E4A-911F-145286C890AB}"/>
              </a:ext>
            </a:extLst>
          </p:cNvPr>
          <p:cNvSpPr txBox="1"/>
          <p:nvPr/>
        </p:nvSpPr>
        <p:spPr>
          <a:xfrm>
            <a:off x="1586060" y="2209412"/>
            <a:ext cx="731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800" dirty="0"/>
              <a:t>Solo una mujer aparece en el top 20 de facturación, ninguna aparece en en el top 20 de mayores presupuestos durante su carrera.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C4E5FB5-BCD6-0E40-A465-8DBE0C3F8ED3}"/>
              </a:ext>
            </a:extLst>
          </p:cNvPr>
          <p:cNvSpPr txBox="1"/>
          <p:nvPr/>
        </p:nvSpPr>
        <p:spPr>
          <a:xfrm>
            <a:off x="1586060" y="3118215"/>
            <a:ext cx="731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dirty="0"/>
              <a:t>Las superproducciones de acción hacen que este sea el género más dominante con diferencia.</a:t>
            </a:r>
            <a:endParaRPr lang="es-ES_tradnl" sz="18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B85377F-05E1-EE46-8FED-9B60B2FCE07F}"/>
              </a:ext>
            </a:extLst>
          </p:cNvPr>
          <p:cNvSpPr txBox="1"/>
          <p:nvPr/>
        </p:nvSpPr>
        <p:spPr>
          <a:xfrm>
            <a:off x="1586060" y="3986205"/>
            <a:ext cx="7319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n-US" sz="1800" dirty="0"/>
              <a:t>Los </a:t>
            </a:r>
            <a:r>
              <a:rPr lang="en-US" sz="1800" dirty="0" err="1"/>
              <a:t>años</a:t>
            </a:r>
            <a:r>
              <a:rPr lang="en-US" sz="1800" dirty="0"/>
              <a:t> </a:t>
            </a:r>
            <a:r>
              <a:rPr lang="en-US" sz="1800" dirty="0" err="1"/>
              <a:t>más</a:t>
            </a:r>
            <a:r>
              <a:rPr lang="en-US" sz="1800" dirty="0"/>
              <a:t> </a:t>
            </a:r>
            <a:r>
              <a:rPr lang="en-US" sz="1800" dirty="0" err="1"/>
              <a:t>provechosos</a:t>
            </a:r>
            <a:r>
              <a:rPr lang="en-US" sz="1800" dirty="0"/>
              <a:t> de la </a:t>
            </a:r>
            <a:r>
              <a:rPr lang="en-US" sz="1800" dirty="0" err="1"/>
              <a:t>historia</a:t>
            </a:r>
            <a:r>
              <a:rPr lang="en-US" sz="1800" dirty="0"/>
              <a:t> de la </a:t>
            </a:r>
            <a:r>
              <a:rPr lang="en-US" sz="1800" dirty="0" err="1"/>
              <a:t>industria</a:t>
            </a:r>
            <a:r>
              <a:rPr lang="en-US" sz="1800" dirty="0"/>
              <a:t> </a:t>
            </a:r>
            <a:r>
              <a:rPr lang="en-US" sz="1800" dirty="0" err="1"/>
              <a:t>fueron</a:t>
            </a:r>
            <a:r>
              <a:rPr lang="en-US" sz="1800" dirty="0"/>
              <a:t> </a:t>
            </a:r>
            <a:r>
              <a:rPr lang="en-US" sz="1800" dirty="0" err="1"/>
              <a:t>durante</a:t>
            </a:r>
            <a:r>
              <a:rPr lang="en-US" dirty="0"/>
              <a:t> los </a:t>
            </a:r>
            <a:r>
              <a:rPr lang="en-US" dirty="0" err="1"/>
              <a:t>años</a:t>
            </a:r>
            <a:r>
              <a:rPr lang="en-US" dirty="0"/>
              <a:t> de auge del streaming, la </a:t>
            </a:r>
            <a:r>
              <a:rPr lang="en-US" dirty="0" err="1"/>
              <a:t>pronunciada</a:t>
            </a:r>
            <a:r>
              <a:rPr lang="en-US" dirty="0"/>
              <a:t> </a:t>
            </a:r>
            <a:r>
              <a:rPr lang="en-US" dirty="0" err="1"/>
              <a:t>caída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2020 no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atribuible</a:t>
            </a:r>
            <a:r>
              <a:rPr lang="en-US" dirty="0"/>
              <a:t> a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endParaRPr lang="en-US" sz="18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B7AB1B7-F463-814A-AC34-C453E11F0363}"/>
              </a:ext>
            </a:extLst>
          </p:cNvPr>
          <p:cNvSpPr txBox="1"/>
          <p:nvPr/>
        </p:nvSpPr>
        <p:spPr>
          <a:xfrm>
            <a:off x="1586060" y="5078944"/>
            <a:ext cx="731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n-US" sz="1800" dirty="0" err="1"/>
              <a:t>Observaremos</a:t>
            </a:r>
            <a:r>
              <a:rPr lang="en-US" sz="1800" dirty="0"/>
              <a:t> la </a:t>
            </a:r>
            <a:r>
              <a:rPr lang="en-US" sz="1800" dirty="0" err="1"/>
              <a:t>relación</a:t>
            </a:r>
            <a:r>
              <a:rPr lang="en-US" sz="1800" dirty="0"/>
              <a:t> entre la inversion y </a:t>
            </a:r>
            <a:r>
              <a:rPr lang="en-US" sz="1800" dirty="0" err="1"/>
              <a:t>facturación</a:t>
            </a:r>
            <a:r>
              <a:rPr lang="en-US" sz="1800" dirty="0"/>
              <a:t> del </a:t>
            </a:r>
            <a:r>
              <a:rPr lang="en-US" sz="1800" dirty="0" err="1"/>
              <a:t>negocio</a:t>
            </a:r>
            <a:r>
              <a:rPr lang="en-US" sz="1800" dirty="0"/>
              <a:t>. </a:t>
            </a:r>
            <a:r>
              <a:rPr lang="es-ES_tradnl" sz="1800" dirty="0">
                <a:cs typeface="Arial" panose="020B0604020202020204" pitchFamily="34" charset="0"/>
              </a:rPr>
              <a:t>(</a:t>
            </a:r>
            <a:r>
              <a:rPr lang="es-ES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R</a:t>
            </a:r>
            <a:r>
              <a:rPr lang="es-ES" i="0" baseline="3000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2: </a:t>
            </a:r>
            <a:r>
              <a:rPr lang="es-ES" i="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0,54</a:t>
            </a:r>
            <a:r>
              <a:rPr lang="es-ES" i="0" baseline="30000" dirty="0"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763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FCF53BE-BDDD-3140-8509-349FC5992142}"/>
              </a:ext>
            </a:extLst>
          </p:cNvPr>
          <p:cNvSpPr txBox="1"/>
          <p:nvPr/>
        </p:nvSpPr>
        <p:spPr>
          <a:xfrm>
            <a:off x="360576" y="145271"/>
            <a:ext cx="60944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NEXT STEPS</a:t>
            </a:r>
          </a:p>
          <a:p>
            <a:endParaRPr lang="es-ES_tradnl" sz="44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BC6809-1EE2-D04E-8C5C-D6E1649495C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1F3E1869-088F-5447-8835-5C9710B88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20" y="676138"/>
            <a:ext cx="2749550" cy="2063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C4CC91D-AF69-4E48-8D63-F62F704811E6}"/>
              </a:ext>
            </a:extLst>
          </p:cNvPr>
          <p:cNvSpPr txBox="1"/>
          <p:nvPr/>
        </p:nvSpPr>
        <p:spPr>
          <a:xfrm>
            <a:off x="1265549" y="147544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" sz="1800" dirty="0">
                <a:cs typeface="Arial" panose="020B0604020202020204" pitchFamily="34" charset="0"/>
              </a:rPr>
              <a:t>Aumentar la base de datos usando la identificación de IMDB para complementar las películas que ya tenemos.</a:t>
            </a:r>
            <a:endParaRPr lang="es-ES_tradnl" sz="1800" dirty="0"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B0B4E7-884E-A145-90D7-82841931C6BD}"/>
              </a:ext>
            </a:extLst>
          </p:cNvPr>
          <p:cNvSpPr txBox="1"/>
          <p:nvPr/>
        </p:nvSpPr>
        <p:spPr>
          <a:xfrm>
            <a:off x="1293830" y="261380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" sz="1800" dirty="0">
                <a:cs typeface="Arial" panose="020B0604020202020204" pitchFamily="34" charset="0"/>
              </a:rPr>
              <a:t>Aumentar la base de datos usando la identificación de IMDB para complementar las películas que ya tenemos.</a:t>
            </a:r>
            <a:endParaRPr lang="es-ES_tradnl" sz="1800" dirty="0">
              <a:cs typeface="Arial" panose="020B0604020202020204" pitchFamily="34" charset="0"/>
            </a:endParaRP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DA72BD74-91D1-E74E-A377-53FC6A488B8F}"/>
              </a:ext>
            </a:extLst>
          </p:cNvPr>
          <p:cNvSpPr/>
          <p:nvPr/>
        </p:nvSpPr>
        <p:spPr>
          <a:xfrm>
            <a:off x="360575" y="1439514"/>
            <a:ext cx="747731" cy="7477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43">
            <a:extLst>
              <a:ext uri="{FF2B5EF4-FFF2-40B4-BE49-F238E27FC236}">
                <a16:creationId xmlns:a16="http://schemas.microsoft.com/office/drawing/2014/main" id="{52B90E60-74B0-FF46-B0AB-BC97CCB505E5}"/>
              </a:ext>
            </a:extLst>
          </p:cNvPr>
          <p:cNvSpPr/>
          <p:nvPr/>
        </p:nvSpPr>
        <p:spPr>
          <a:xfrm>
            <a:off x="360576" y="2563105"/>
            <a:ext cx="747731" cy="7477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Imagen 1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663E224-5A2B-6545-BE65-641F7F090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36" y="2288108"/>
            <a:ext cx="1948292" cy="11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6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5F315D-4501-40A8-8FC2-004B7CB94B6D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1FB78-8817-4ECA-8DA1-985BAA30DA16}"/>
              </a:ext>
            </a:extLst>
          </p:cNvPr>
          <p:cNvSpPr/>
          <p:nvPr/>
        </p:nvSpPr>
        <p:spPr>
          <a:xfrm>
            <a:off x="814467" y="869430"/>
            <a:ext cx="10563068" cy="51191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57D8C-1EF7-46B9-8746-8BEFDA25FE56}"/>
              </a:ext>
            </a:extLst>
          </p:cNvPr>
          <p:cNvSpPr txBox="1"/>
          <p:nvPr/>
        </p:nvSpPr>
        <p:spPr>
          <a:xfrm>
            <a:off x="1294152" y="1751934"/>
            <a:ext cx="9603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000" dirty="0">
                <a:solidFill>
                  <a:prstClr val="black"/>
                </a:solidFill>
                <a:latin typeface="Bahnschrift Condensed"/>
                <a:cs typeface="Segoe UI" panose="020B0502040204020203" pitchFamily="34" charset="0"/>
              </a:rPr>
              <a:t>GRACIAS</a:t>
            </a:r>
            <a:endParaRPr kumimoji="0" lang="en-ID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E000482-02FA-4EB8-A1DB-44AC7BB5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844" y="4835577"/>
            <a:ext cx="916898" cy="9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9DDAC0-D07E-4F7A-90C5-94E016044356}"/>
              </a:ext>
            </a:extLst>
          </p:cNvPr>
          <p:cNvSpPr txBox="1"/>
          <p:nvPr/>
        </p:nvSpPr>
        <p:spPr>
          <a:xfrm>
            <a:off x="289810" y="252918"/>
            <a:ext cx="11612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2</a:t>
            </a:fld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E76E0D-B218-455E-B3CD-2ACB3E9960AB}"/>
              </a:ext>
            </a:extLst>
          </p:cNvPr>
          <p:cNvSpPr txBox="1"/>
          <p:nvPr/>
        </p:nvSpPr>
        <p:spPr>
          <a:xfrm>
            <a:off x="585692" y="3617773"/>
            <a:ext cx="2336987" cy="2504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Fuente de los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68FC40-FBEE-432E-9288-A1E409756465}"/>
              </a:ext>
            </a:extLst>
          </p:cNvPr>
          <p:cNvSpPr txBox="1"/>
          <p:nvPr/>
        </p:nvSpPr>
        <p:spPr>
          <a:xfrm>
            <a:off x="3480235" y="3621171"/>
            <a:ext cx="2336987" cy="7377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Extracción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limpieza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y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tratamiento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los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BA8940-2B41-476A-BC0C-66417E84A0D8}"/>
              </a:ext>
            </a:extLst>
          </p:cNvPr>
          <p:cNvSpPr txBox="1"/>
          <p:nvPr/>
        </p:nvSpPr>
        <p:spPr>
          <a:xfrm>
            <a:off x="6374778" y="3642138"/>
            <a:ext cx="2336987" cy="4941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Creación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la base de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1A0E39-9C04-4162-BA9B-C5B6CA81CC23}"/>
              </a:ext>
            </a:extLst>
          </p:cNvPr>
          <p:cNvSpPr txBox="1"/>
          <p:nvPr/>
        </p:nvSpPr>
        <p:spPr>
          <a:xfrm>
            <a:off x="9269321" y="3681826"/>
            <a:ext cx="2336987" cy="2504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Visualización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2BA7B9-C736-4663-B9C9-BEAB21C09981}"/>
              </a:ext>
            </a:extLst>
          </p:cNvPr>
          <p:cNvGrpSpPr/>
          <p:nvPr/>
        </p:nvGrpSpPr>
        <p:grpSpPr>
          <a:xfrm>
            <a:off x="7301849" y="2062798"/>
            <a:ext cx="482846" cy="48553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31" name="Freeform 565">
              <a:extLst>
                <a:ext uri="{FF2B5EF4-FFF2-40B4-BE49-F238E27FC236}">
                  <a16:creationId xmlns:a16="http://schemas.microsoft.com/office/drawing/2014/main" id="{632C1AB7-5A86-4A09-BA7B-2A2930EB3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6">
              <a:extLst>
                <a:ext uri="{FF2B5EF4-FFF2-40B4-BE49-F238E27FC236}">
                  <a16:creationId xmlns:a16="http://schemas.microsoft.com/office/drawing/2014/main" id="{5DD38772-E5F1-4AC9-B4AD-156CBF48C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B1FE25-50EE-4095-98AA-F6B5C0AD44A1}"/>
              </a:ext>
            </a:extLst>
          </p:cNvPr>
          <p:cNvGrpSpPr/>
          <p:nvPr/>
        </p:nvGrpSpPr>
        <p:grpSpPr>
          <a:xfrm>
            <a:off x="1520811" y="2064140"/>
            <a:ext cx="466752" cy="482846"/>
            <a:chOff x="7605713" y="1906588"/>
            <a:chExt cx="276225" cy="285750"/>
          </a:xfrm>
          <a:solidFill>
            <a:schemeClr val="bg1"/>
          </a:solidFill>
        </p:grpSpPr>
        <p:sp>
          <p:nvSpPr>
            <p:cNvPr id="34" name="Freeform 3100">
              <a:extLst>
                <a:ext uri="{FF2B5EF4-FFF2-40B4-BE49-F238E27FC236}">
                  <a16:creationId xmlns:a16="http://schemas.microsoft.com/office/drawing/2014/main" id="{91671977-79E4-44C0-93D4-120590B92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1906588"/>
              <a:ext cx="68263" cy="100013"/>
            </a:xfrm>
            <a:custGeom>
              <a:avLst/>
              <a:gdLst>
                <a:gd name="T0" fmla="*/ 175 w 175"/>
                <a:gd name="T1" fmla="*/ 225 h 251"/>
                <a:gd name="T2" fmla="*/ 76 w 175"/>
                <a:gd name="T3" fmla="*/ 7 h 251"/>
                <a:gd name="T4" fmla="*/ 74 w 175"/>
                <a:gd name="T5" fmla="*/ 3 h 251"/>
                <a:gd name="T6" fmla="*/ 71 w 175"/>
                <a:gd name="T7" fmla="*/ 1 h 251"/>
                <a:gd name="T8" fmla="*/ 68 w 175"/>
                <a:gd name="T9" fmla="*/ 0 h 251"/>
                <a:gd name="T10" fmla="*/ 65 w 175"/>
                <a:gd name="T11" fmla="*/ 0 h 251"/>
                <a:gd name="T12" fmla="*/ 0 w 175"/>
                <a:gd name="T13" fmla="*/ 0 h 251"/>
                <a:gd name="T14" fmla="*/ 112 w 175"/>
                <a:gd name="T15" fmla="*/ 251 h 251"/>
                <a:gd name="T16" fmla="*/ 126 w 175"/>
                <a:gd name="T17" fmla="*/ 244 h 251"/>
                <a:gd name="T18" fmla="*/ 141 w 175"/>
                <a:gd name="T19" fmla="*/ 235 h 251"/>
                <a:gd name="T20" fmla="*/ 158 w 175"/>
                <a:gd name="T21" fmla="*/ 229 h 251"/>
                <a:gd name="T22" fmla="*/ 175 w 175"/>
                <a:gd name="T23" fmla="*/ 225 h 251"/>
                <a:gd name="T24" fmla="*/ 175 w 175"/>
                <a:gd name="T25" fmla="*/ 2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51">
                  <a:moveTo>
                    <a:pt x="175" y="225"/>
                  </a:moveTo>
                  <a:lnTo>
                    <a:pt x="76" y="7"/>
                  </a:lnTo>
                  <a:lnTo>
                    <a:pt x="74" y="3"/>
                  </a:lnTo>
                  <a:lnTo>
                    <a:pt x="71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112" y="251"/>
                  </a:lnTo>
                  <a:lnTo>
                    <a:pt x="126" y="244"/>
                  </a:lnTo>
                  <a:lnTo>
                    <a:pt x="141" y="235"/>
                  </a:lnTo>
                  <a:lnTo>
                    <a:pt x="158" y="229"/>
                  </a:lnTo>
                  <a:lnTo>
                    <a:pt x="175" y="225"/>
                  </a:lnTo>
                  <a:lnTo>
                    <a:pt x="17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01">
              <a:extLst>
                <a:ext uri="{FF2B5EF4-FFF2-40B4-BE49-F238E27FC236}">
                  <a16:creationId xmlns:a16="http://schemas.microsoft.com/office/drawing/2014/main" id="{4F160E8C-D6AF-4C07-BDC4-B6D46B9C0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1906588"/>
              <a:ext cx="77788" cy="125413"/>
            </a:xfrm>
            <a:custGeom>
              <a:avLst/>
              <a:gdLst>
                <a:gd name="T0" fmla="*/ 194 w 194"/>
                <a:gd name="T1" fmla="*/ 265 h 316"/>
                <a:gd name="T2" fmla="*/ 75 w 194"/>
                <a:gd name="T3" fmla="*/ 0 h 316"/>
                <a:gd name="T4" fmla="*/ 12 w 194"/>
                <a:gd name="T5" fmla="*/ 0 h 316"/>
                <a:gd name="T6" fmla="*/ 9 w 194"/>
                <a:gd name="T7" fmla="*/ 0 h 316"/>
                <a:gd name="T8" fmla="*/ 6 w 194"/>
                <a:gd name="T9" fmla="*/ 1 h 316"/>
                <a:gd name="T10" fmla="*/ 4 w 194"/>
                <a:gd name="T11" fmla="*/ 2 h 316"/>
                <a:gd name="T12" fmla="*/ 2 w 194"/>
                <a:gd name="T13" fmla="*/ 5 h 316"/>
                <a:gd name="T14" fmla="*/ 0 w 194"/>
                <a:gd name="T15" fmla="*/ 8 h 316"/>
                <a:gd name="T16" fmla="*/ 0 w 194"/>
                <a:gd name="T17" fmla="*/ 11 h 316"/>
                <a:gd name="T18" fmla="*/ 0 w 194"/>
                <a:gd name="T19" fmla="*/ 14 h 316"/>
                <a:gd name="T20" fmla="*/ 0 w 194"/>
                <a:gd name="T21" fmla="*/ 16 h 316"/>
                <a:gd name="T22" fmla="*/ 140 w 194"/>
                <a:gd name="T23" fmla="*/ 316 h 316"/>
                <a:gd name="T24" fmla="*/ 153 w 194"/>
                <a:gd name="T25" fmla="*/ 302 h 316"/>
                <a:gd name="T26" fmla="*/ 165 w 194"/>
                <a:gd name="T27" fmla="*/ 289 h 316"/>
                <a:gd name="T28" fmla="*/ 179 w 194"/>
                <a:gd name="T29" fmla="*/ 276 h 316"/>
                <a:gd name="T30" fmla="*/ 194 w 194"/>
                <a:gd name="T31" fmla="*/ 265 h 316"/>
                <a:gd name="T32" fmla="*/ 194 w 194"/>
                <a:gd name="T33" fmla="*/ 26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316">
                  <a:moveTo>
                    <a:pt x="194" y="265"/>
                  </a:moveTo>
                  <a:lnTo>
                    <a:pt x="7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40" y="316"/>
                  </a:lnTo>
                  <a:lnTo>
                    <a:pt x="153" y="302"/>
                  </a:lnTo>
                  <a:lnTo>
                    <a:pt x="165" y="289"/>
                  </a:lnTo>
                  <a:lnTo>
                    <a:pt x="179" y="276"/>
                  </a:lnTo>
                  <a:lnTo>
                    <a:pt x="194" y="265"/>
                  </a:lnTo>
                  <a:lnTo>
                    <a:pt x="194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02">
              <a:extLst>
                <a:ext uri="{FF2B5EF4-FFF2-40B4-BE49-F238E27FC236}">
                  <a16:creationId xmlns:a16="http://schemas.microsoft.com/office/drawing/2014/main" id="{D565A0B2-E23D-4E99-8D98-1232648C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1906588"/>
              <a:ext cx="77788" cy="125413"/>
            </a:xfrm>
            <a:custGeom>
              <a:avLst/>
              <a:gdLst>
                <a:gd name="T0" fmla="*/ 192 w 194"/>
                <a:gd name="T1" fmla="*/ 5 h 316"/>
                <a:gd name="T2" fmla="*/ 189 w 194"/>
                <a:gd name="T3" fmla="*/ 2 h 316"/>
                <a:gd name="T4" fmla="*/ 187 w 194"/>
                <a:gd name="T5" fmla="*/ 1 h 316"/>
                <a:gd name="T6" fmla="*/ 185 w 194"/>
                <a:gd name="T7" fmla="*/ 0 h 316"/>
                <a:gd name="T8" fmla="*/ 181 w 194"/>
                <a:gd name="T9" fmla="*/ 0 h 316"/>
                <a:gd name="T10" fmla="*/ 118 w 194"/>
                <a:gd name="T11" fmla="*/ 0 h 316"/>
                <a:gd name="T12" fmla="*/ 0 w 194"/>
                <a:gd name="T13" fmla="*/ 265 h 316"/>
                <a:gd name="T14" fmla="*/ 15 w 194"/>
                <a:gd name="T15" fmla="*/ 276 h 316"/>
                <a:gd name="T16" fmla="*/ 29 w 194"/>
                <a:gd name="T17" fmla="*/ 289 h 316"/>
                <a:gd name="T18" fmla="*/ 42 w 194"/>
                <a:gd name="T19" fmla="*/ 302 h 316"/>
                <a:gd name="T20" fmla="*/ 54 w 194"/>
                <a:gd name="T21" fmla="*/ 316 h 316"/>
                <a:gd name="T22" fmla="*/ 193 w 194"/>
                <a:gd name="T23" fmla="*/ 16 h 316"/>
                <a:gd name="T24" fmla="*/ 193 w 194"/>
                <a:gd name="T25" fmla="*/ 14 h 316"/>
                <a:gd name="T26" fmla="*/ 194 w 194"/>
                <a:gd name="T27" fmla="*/ 11 h 316"/>
                <a:gd name="T28" fmla="*/ 193 w 194"/>
                <a:gd name="T29" fmla="*/ 8 h 316"/>
                <a:gd name="T30" fmla="*/ 192 w 194"/>
                <a:gd name="T31" fmla="*/ 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316">
                  <a:moveTo>
                    <a:pt x="192" y="5"/>
                  </a:moveTo>
                  <a:lnTo>
                    <a:pt x="189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lnTo>
                    <a:pt x="118" y="0"/>
                  </a:lnTo>
                  <a:lnTo>
                    <a:pt x="0" y="265"/>
                  </a:lnTo>
                  <a:lnTo>
                    <a:pt x="15" y="276"/>
                  </a:lnTo>
                  <a:lnTo>
                    <a:pt x="29" y="289"/>
                  </a:lnTo>
                  <a:lnTo>
                    <a:pt x="42" y="302"/>
                  </a:lnTo>
                  <a:lnTo>
                    <a:pt x="54" y="316"/>
                  </a:lnTo>
                  <a:lnTo>
                    <a:pt x="193" y="16"/>
                  </a:lnTo>
                  <a:lnTo>
                    <a:pt x="193" y="14"/>
                  </a:lnTo>
                  <a:lnTo>
                    <a:pt x="194" y="11"/>
                  </a:lnTo>
                  <a:lnTo>
                    <a:pt x="193" y="8"/>
                  </a:lnTo>
                  <a:lnTo>
                    <a:pt x="19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03">
              <a:extLst>
                <a:ext uri="{FF2B5EF4-FFF2-40B4-BE49-F238E27FC236}">
                  <a16:creationId xmlns:a16="http://schemas.microsoft.com/office/drawing/2014/main" id="{1E4BD7DE-31E7-4AF7-A956-55CB841B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813" y="1906588"/>
              <a:ext cx="69850" cy="100013"/>
            </a:xfrm>
            <a:custGeom>
              <a:avLst/>
              <a:gdLst>
                <a:gd name="T0" fmla="*/ 176 w 176"/>
                <a:gd name="T1" fmla="*/ 0 h 251"/>
                <a:gd name="T2" fmla="*/ 110 w 176"/>
                <a:gd name="T3" fmla="*/ 0 h 251"/>
                <a:gd name="T4" fmla="*/ 107 w 176"/>
                <a:gd name="T5" fmla="*/ 0 h 251"/>
                <a:gd name="T6" fmla="*/ 103 w 176"/>
                <a:gd name="T7" fmla="*/ 1 h 251"/>
                <a:gd name="T8" fmla="*/ 101 w 176"/>
                <a:gd name="T9" fmla="*/ 3 h 251"/>
                <a:gd name="T10" fmla="*/ 99 w 176"/>
                <a:gd name="T11" fmla="*/ 7 h 251"/>
                <a:gd name="T12" fmla="*/ 0 w 176"/>
                <a:gd name="T13" fmla="*/ 225 h 251"/>
                <a:gd name="T14" fmla="*/ 16 w 176"/>
                <a:gd name="T15" fmla="*/ 229 h 251"/>
                <a:gd name="T16" fmla="*/ 33 w 176"/>
                <a:gd name="T17" fmla="*/ 235 h 251"/>
                <a:gd name="T18" fmla="*/ 49 w 176"/>
                <a:gd name="T19" fmla="*/ 244 h 251"/>
                <a:gd name="T20" fmla="*/ 63 w 176"/>
                <a:gd name="T21" fmla="*/ 251 h 251"/>
                <a:gd name="T22" fmla="*/ 176 w 176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51">
                  <a:moveTo>
                    <a:pt x="176" y="0"/>
                  </a:moveTo>
                  <a:lnTo>
                    <a:pt x="110" y="0"/>
                  </a:lnTo>
                  <a:lnTo>
                    <a:pt x="107" y="0"/>
                  </a:lnTo>
                  <a:lnTo>
                    <a:pt x="103" y="1"/>
                  </a:lnTo>
                  <a:lnTo>
                    <a:pt x="101" y="3"/>
                  </a:lnTo>
                  <a:lnTo>
                    <a:pt x="99" y="7"/>
                  </a:lnTo>
                  <a:lnTo>
                    <a:pt x="0" y="225"/>
                  </a:lnTo>
                  <a:lnTo>
                    <a:pt x="16" y="229"/>
                  </a:lnTo>
                  <a:lnTo>
                    <a:pt x="33" y="235"/>
                  </a:lnTo>
                  <a:lnTo>
                    <a:pt x="49" y="244"/>
                  </a:lnTo>
                  <a:lnTo>
                    <a:pt x="63" y="251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04">
              <a:extLst>
                <a:ext uri="{FF2B5EF4-FFF2-40B4-BE49-F238E27FC236}">
                  <a16:creationId xmlns:a16="http://schemas.microsoft.com/office/drawing/2014/main" id="{69CBDAA3-01ED-4F09-904F-D5B085272A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001838"/>
              <a:ext cx="190500" cy="190500"/>
            </a:xfrm>
            <a:custGeom>
              <a:avLst/>
              <a:gdLst>
                <a:gd name="T0" fmla="*/ 306 w 479"/>
                <a:gd name="T1" fmla="*/ 265 h 479"/>
                <a:gd name="T2" fmla="*/ 341 w 479"/>
                <a:gd name="T3" fmla="*/ 373 h 479"/>
                <a:gd name="T4" fmla="*/ 337 w 479"/>
                <a:gd name="T5" fmla="*/ 377 h 479"/>
                <a:gd name="T6" fmla="*/ 334 w 479"/>
                <a:gd name="T7" fmla="*/ 377 h 479"/>
                <a:gd name="T8" fmla="*/ 240 w 479"/>
                <a:gd name="T9" fmla="*/ 319 h 479"/>
                <a:gd name="T10" fmla="*/ 143 w 479"/>
                <a:gd name="T11" fmla="*/ 377 h 479"/>
                <a:gd name="T12" fmla="*/ 138 w 479"/>
                <a:gd name="T13" fmla="*/ 373 h 479"/>
                <a:gd name="T14" fmla="*/ 172 w 479"/>
                <a:gd name="T15" fmla="*/ 265 h 479"/>
                <a:gd name="T16" fmla="*/ 102 w 479"/>
                <a:gd name="T17" fmla="*/ 206 h 479"/>
                <a:gd name="T18" fmla="*/ 104 w 479"/>
                <a:gd name="T19" fmla="*/ 199 h 479"/>
                <a:gd name="T20" fmla="*/ 187 w 479"/>
                <a:gd name="T21" fmla="*/ 197 h 479"/>
                <a:gd name="T22" fmla="*/ 236 w 479"/>
                <a:gd name="T23" fmla="*/ 103 h 479"/>
                <a:gd name="T24" fmla="*/ 242 w 479"/>
                <a:gd name="T25" fmla="*/ 103 h 479"/>
                <a:gd name="T26" fmla="*/ 291 w 479"/>
                <a:gd name="T27" fmla="*/ 197 h 479"/>
                <a:gd name="T28" fmla="*/ 374 w 479"/>
                <a:gd name="T29" fmla="*/ 199 h 479"/>
                <a:gd name="T30" fmla="*/ 377 w 479"/>
                <a:gd name="T31" fmla="*/ 206 h 479"/>
                <a:gd name="T32" fmla="*/ 240 w 479"/>
                <a:gd name="T33" fmla="*/ 0 h 479"/>
                <a:gd name="T34" fmla="*/ 215 w 479"/>
                <a:gd name="T35" fmla="*/ 1 h 479"/>
                <a:gd name="T36" fmla="*/ 191 w 479"/>
                <a:gd name="T37" fmla="*/ 5 h 479"/>
                <a:gd name="T38" fmla="*/ 146 w 479"/>
                <a:gd name="T39" fmla="*/ 19 h 479"/>
                <a:gd name="T40" fmla="*/ 105 w 479"/>
                <a:gd name="T41" fmla="*/ 42 h 479"/>
                <a:gd name="T42" fmla="*/ 70 w 479"/>
                <a:gd name="T43" fmla="*/ 70 h 479"/>
                <a:gd name="T44" fmla="*/ 41 w 479"/>
                <a:gd name="T45" fmla="*/ 106 h 479"/>
                <a:gd name="T46" fmla="*/ 19 w 479"/>
                <a:gd name="T47" fmla="*/ 146 h 479"/>
                <a:gd name="T48" fmla="*/ 4 w 479"/>
                <a:gd name="T49" fmla="*/ 191 h 479"/>
                <a:gd name="T50" fmla="*/ 1 w 479"/>
                <a:gd name="T51" fmla="*/ 215 h 479"/>
                <a:gd name="T52" fmla="*/ 0 w 479"/>
                <a:gd name="T53" fmla="*/ 240 h 479"/>
                <a:gd name="T54" fmla="*/ 1 w 479"/>
                <a:gd name="T55" fmla="*/ 264 h 479"/>
                <a:gd name="T56" fmla="*/ 4 w 479"/>
                <a:gd name="T57" fmla="*/ 288 h 479"/>
                <a:gd name="T58" fmla="*/ 19 w 479"/>
                <a:gd name="T59" fmla="*/ 333 h 479"/>
                <a:gd name="T60" fmla="*/ 41 w 479"/>
                <a:gd name="T61" fmla="*/ 373 h 479"/>
                <a:gd name="T62" fmla="*/ 70 w 479"/>
                <a:gd name="T63" fmla="*/ 409 h 479"/>
                <a:gd name="T64" fmla="*/ 105 w 479"/>
                <a:gd name="T65" fmla="*/ 438 h 479"/>
                <a:gd name="T66" fmla="*/ 146 w 479"/>
                <a:gd name="T67" fmla="*/ 460 h 479"/>
                <a:gd name="T68" fmla="*/ 191 w 479"/>
                <a:gd name="T69" fmla="*/ 475 h 479"/>
                <a:gd name="T70" fmla="*/ 215 w 479"/>
                <a:gd name="T71" fmla="*/ 478 h 479"/>
                <a:gd name="T72" fmla="*/ 240 w 479"/>
                <a:gd name="T73" fmla="*/ 479 h 479"/>
                <a:gd name="T74" fmla="*/ 264 w 479"/>
                <a:gd name="T75" fmla="*/ 478 h 479"/>
                <a:gd name="T76" fmla="*/ 287 w 479"/>
                <a:gd name="T77" fmla="*/ 475 h 479"/>
                <a:gd name="T78" fmla="*/ 333 w 479"/>
                <a:gd name="T79" fmla="*/ 460 h 479"/>
                <a:gd name="T80" fmla="*/ 373 w 479"/>
                <a:gd name="T81" fmla="*/ 438 h 479"/>
                <a:gd name="T82" fmla="*/ 409 w 479"/>
                <a:gd name="T83" fmla="*/ 409 h 479"/>
                <a:gd name="T84" fmla="*/ 437 w 479"/>
                <a:gd name="T85" fmla="*/ 373 h 479"/>
                <a:gd name="T86" fmla="*/ 460 w 479"/>
                <a:gd name="T87" fmla="*/ 333 h 479"/>
                <a:gd name="T88" fmla="*/ 474 w 479"/>
                <a:gd name="T89" fmla="*/ 288 h 479"/>
                <a:gd name="T90" fmla="*/ 478 w 479"/>
                <a:gd name="T91" fmla="*/ 264 h 479"/>
                <a:gd name="T92" fmla="*/ 479 w 479"/>
                <a:gd name="T93" fmla="*/ 240 h 479"/>
                <a:gd name="T94" fmla="*/ 478 w 479"/>
                <a:gd name="T95" fmla="*/ 215 h 479"/>
                <a:gd name="T96" fmla="*/ 474 w 479"/>
                <a:gd name="T97" fmla="*/ 191 h 479"/>
                <a:gd name="T98" fmla="*/ 460 w 479"/>
                <a:gd name="T99" fmla="*/ 146 h 479"/>
                <a:gd name="T100" fmla="*/ 437 w 479"/>
                <a:gd name="T101" fmla="*/ 106 h 479"/>
                <a:gd name="T102" fmla="*/ 409 w 479"/>
                <a:gd name="T103" fmla="*/ 70 h 479"/>
                <a:gd name="T104" fmla="*/ 373 w 479"/>
                <a:gd name="T105" fmla="*/ 42 h 479"/>
                <a:gd name="T106" fmla="*/ 333 w 479"/>
                <a:gd name="T107" fmla="*/ 19 h 479"/>
                <a:gd name="T108" fmla="*/ 287 w 479"/>
                <a:gd name="T109" fmla="*/ 5 h 479"/>
                <a:gd name="T110" fmla="*/ 264 w 479"/>
                <a:gd name="T111" fmla="*/ 1 h 479"/>
                <a:gd name="T112" fmla="*/ 240 w 479"/>
                <a:gd name="T11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9" h="479">
                  <a:moveTo>
                    <a:pt x="375" y="208"/>
                  </a:moveTo>
                  <a:lnTo>
                    <a:pt x="306" y="265"/>
                  </a:lnTo>
                  <a:lnTo>
                    <a:pt x="341" y="370"/>
                  </a:lnTo>
                  <a:lnTo>
                    <a:pt x="341" y="373"/>
                  </a:lnTo>
                  <a:lnTo>
                    <a:pt x="339" y="376"/>
                  </a:lnTo>
                  <a:lnTo>
                    <a:pt x="337" y="377"/>
                  </a:lnTo>
                  <a:lnTo>
                    <a:pt x="335" y="377"/>
                  </a:lnTo>
                  <a:lnTo>
                    <a:pt x="334" y="377"/>
                  </a:lnTo>
                  <a:lnTo>
                    <a:pt x="331" y="377"/>
                  </a:lnTo>
                  <a:lnTo>
                    <a:pt x="240" y="319"/>
                  </a:lnTo>
                  <a:lnTo>
                    <a:pt x="147" y="377"/>
                  </a:lnTo>
                  <a:lnTo>
                    <a:pt x="143" y="377"/>
                  </a:lnTo>
                  <a:lnTo>
                    <a:pt x="140" y="376"/>
                  </a:lnTo>
                  <a:lnTo>
                    <a:pt x="138" y="373"/>
                  </a:lnTo>
                  <a:lnTo>
                    <a:pt x="138" y="370"/>
                  </a:lnTo>
                  <a:lnTo>
                    <a:pt x="172" y="265"/>
                  </a:lnTo>
                  <a:lnTo>
                    <a:pt x="104" y="208"/>
                  </a:lnTo>
                  <a:lnTo>
                    <a:pt x="102" y="206"/>
                  </a:lnTo>
                  <a:lnTo>
                    <a:pt x="102" y="202"/>
                  </a:lnTo>
                  <a:lnTo>
                    <a:pt x="104" y="199"/>
                  </a:lnTo>
                  <a:lnTo>
                    <a:pt x="108" y="197"/>
                  </a:lnTo>
                  <a:lnTo>
                    <a:pt x="187" y="197"/>
                  </a:lnTo>
                  <a:lnTo>
                    <a:pt x="234" y="105"/>
                  </a:lnTo>
                  <a:lnTo>
                    <a:pt x="236" y="103"/>
                  </a:lnTo>
                  <a:lnTo>
                    <a:pt x="240" y="102"/>
                  </a:lnTo>
                  <a:lnTo>
                    <a:pt x="242" y="103"/>
                  </a:lnTo>
                  <a:lnTo>
                    <a:pt x="245" y="105"/>
                  </a:lnTo>
                  <a:lnTo>
                    <a:pt x="291" y="197"/>
                  </a:lnTo>
                  <a:lnTo>
                    <a:pt x="371" y="197"/>
                  </a:lnTo>
                  <a:lnTo>
                    <a:pt x="374" y="199"/>
                  </a:lnTo>
                  <a:lnTo>
                    <a:pt x="377" y="202"/>
                  </a:lnTo>
                  <a:lnTo>
                    <a:pt x="377" y="206"/>
                  </a:lnTo>
                  <a:lnTo>
                    <a:pt x="375" y="208"/>
                  </a:lnTo>
                  <a:close/>
                  <a:moveTo>
                    <a:pt x="240" y="0"/>
                  </a:moveTo>
                  <a:lnTo>
                    <a:pt x="227" y="0"/>
                  </a:lnTo>
                  <a:lnTo>
                    <a:pt x="215" y="1"/>
                  </a:lnTo>
                  <a:lnTo>
                    <a:pt x="203" y="2"/>
                  </a:lnTo>
                  <a:lnTo>
                    <a:pt x="191" y="5"/>
                  </a:lnTo>
                  <a:lnTo>
                    <a:pt x="168" y="11"/>
                  </a:lnTo>
                  <a:lnTo>
                    <a:pt x="146" y="19"/>
                  </a:lnTo>
                  <a:lnTo>
                    <a:pt x="126" y="30"/>
                  </a:lnTo>
                  <a:lnTo>
                    <a:pt x="105" y="42"/>
                  </a:lnTo>
                  <a:lnTo>
                    <a:pt x="88" y="55"/>
                  </a:lnTo>
                  <a:lnTo>
                    <a:pt x="70" y="70"/>
                  </a:lnTo>
                  <a:lnTo>
                    <a:pt x="54" y="88"/>
                  </a:lnTo>
                  <a:lnTo>
                    <a:pt x="41" y="106"/>
                  </a:lnTo>
                  <a:lnTo>
                    <a:pt x="29" y="126"/>
                  </a:lnTo>
                  <a:lnTo>
                    <a:pt x="19" y="146"/>
                  </a:lnTo>
                  <a:lnTo>
                    <a:pt x="10" y="169"/>
                  </a:lnTo>
                  <a:lnTo>
                    <a:pt x="4" y="191"/>
                  </a:lnTo>
                  <a:lnTo>
                    <a:pt x="2" y="203"/>
                  </a:lnTo>
                  <a:lnTo>
                    <a:pt x="1" y="215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2"/>
                  </a:lnTo>
                  <a:lnTo>
                    <a:pt x="1" y="264"/>
                  </a:lnTo>
                  <a:lnTo>
                    <a:pt x="2" y="276"/>
                  </a:lnTo>
                  <a:lnTo>
                    <a:pt x="4" y="288"/>
                  </a:lnTo>
                  <a:lnTo>
                    <a:pt x="10" y="310"/>
                  </a:lnTo>
                  <a:lnTo>
                    <a:pt x="19" y="333"/>
                  </a:lnTo>
                  <a:lnTo>
                    <a:pt x="29" y="353"/>
                  </a:lnTo>
                  <a:lnTo>
                    <a:pt x="41" y="373"/>
                  </a:lnTo>
                  <a:lnTo>
                    <a:pt x="54" y="392"/>
                  </a:lnTo>
                  <a:lnTo>
                    <a:pt x="70" y="409"/>
                  </a:lnTo>
                  <a:lnTo>
                    <a:pt x="88" y="425"/>
                  </a:lnTo>
                  <a:lnTo>
                    <a:pt x="105" y="438"/>
                  </a:lnTo>
                  <a:lnTo>
                    <a:pt x="126" y="451"/>
                  </a:lnTo>
                  <a:lnTo>
                    <a:pt x="146" y="460"/>
                  </a:lnTo>
                  <a:lnTo>
                    <a:pt x="168" y="469"/>
                  </a:lnTo>
                  <a:lnTo>
                    <a:pt x="191" y="475"/>
                  </a:lnTo>
                  <a:lnTo>
                    <a:pt x="203" y="477"/>
                  </a:lnTo>
                  <a:lnTo>
                    <a:pt x="215" y="478"/>
                  </a:lnTo>
                  <a:lnTo>
                    <a:pt x="227" y="479"/>
                  </a:lnTo>
                  <a:lnTo>
                    <a:pt x="240" y="479"/>
                  </a:lnTo>
                  <a:lnTo>
                    <a:pt x="252" y="479"/>
                  </a:lnTo>
                  <a:lnTo>
                    <a:pt x="264" y="478"/>
                  </a:lnTo>
                  <a:lnTo>
                    <a:pt x="276" y="477"/>
                  </a:lnTo>
                  <a:lnTo>
                    <a:pt x="287" y="475"/>
                  </a:lnTo>
                  <a:lnTo>
                    <a:pt x="310" y="469"/>
                  </a:lnTo>
                  <a:lnTo>
                    <a:pt x="333" y="460"/>
                  </a:lnTo>
                  <a:lnTo>
                    <a:pt x="353" y="451"/>
                  </a:lnTo>
                  <a:lnTo>
                    <a:pt x="373" y="438"/>
                  </a:lnTo>
                  <a:lnTo>
                    <a:pt x="392" y="425"/>
                  </a:lnTo>
                  <a:lnTo>
                    <a:pt x="409" y="409"/>
                  </a:lnTo>
                  <a:lnTo>
                    <a:pt x="424" y="392"/>
                  </a:lnTo>
                  <a:lnTo>
                    <a:pt x="437" y="373"/>
                  </a:lnTo>
                  <a:lnTo>
                    <a:pt x="450" y="353"/>
                  </a:lnTo>
                  <a:lnTo>
                    <a:pt x="460" y="333"/>
                  </a:lnTo>
                  <a:lnTo>
                    <a:pt x="468" y="310"/>
                  </a:lnTo>
                  <a:lnTo>
                    <a:pt x="474" y="288"/>
                  </a:lnTo>
                  <a:lnTo>
                    <a:pt x="477" y="276"/>
                  </a:lnTo>
                  <a:lnTo>
                    <a:pt x="478" y="264"/>
                  </a:lnTo>
                  <a:lnTo>
                    <a:pt x="479" y="252"/>
                  </a:lnTo>
                  <a:lnTo>
                    <a:pt x="479" y="240"/>
                  </a:lnTo>
                  <a:lnTo>
                    <a:pt x="479" y="227"/>
                  </a:lnTo>
                  <a:lnTo>
                    <a:pt x="478" y="215"/>
                  </a:lnTo>
                  <a:lnTo>
                    <a:pt x="477" y="203"/>
                  </a:lnTo>
                  <a:lnTo>
                    <a:pt x="474" y="191"/>
                  </a:lnTo>
                  <a:lnTo>
                    <a:pt x="468" y="169"/>
                  </a:lnTo>
                  <a:lnTo>
                    <a:pt x="460" y="146"/>
                  </a:lnTo>
                  <a:lnTo>
                    <a:pt x="450" y="126"/>
                  </a:lnTo>
                  <a:lnTo>
                    <a:pt x="437" y="106"/>
                  </a:lnTo>
                  <a:lnTo>
                    <a:pt x="424" y="88"/>
                  </a:lnTo>
                  <a:lnTo>
                    <a:pt x="409" y="70"/>
                  </a:lnTo>
                  <a:lnTo>
                    <a:pt x="392" y="55"/>
                  </a:lnTo>
                  <a:lnTo>
                    <a:pt x="373" y="42"/>
                  </a:lnTo>
                  <a:lnTo>
                    <a:pt x="353" y="30"/>
                  </a:lnTo>
                  <a:lnTo>
                    <a:pt x="333" y="19"/>
                  </a:lnTo>
                  <a:lnTo>
                    <a:pt x="310" y="11"/>
                  </a:lnTo>
                  <a:lnTo>
                    <a:pt x="287" y="5"/>
                  </a:lnTo>
                  <a:lnTo>
                    <a:pt x="276" y="2"/>
                  </a:lnTo>
                  <a:lnTo>
                    <a:pt x="264" y="1"/>
                  </a:lnTo>
                  <a:lnTo>
                    <a:pt x="252" y="0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9" name="Imagen 3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20C68DD-41D7-EA4C-8003-E98BE0E4A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70" y="1458284"/>
            <a:ext cx="1839962" cy="1839962"/>
          </a:xfrm>
          <a:prstGeom prst="rect">
            <a:avLst/>
          </a:prstGeom>
        </p:spPr>
      </p:pic>
      <p:pic>
        <p:nvPicPr>
          <p:cNvPr id="40" name="Imagen 39" descr="Icono&#10;&#10;Descripción generada automáticamente">
            <a:extLst>
              <a:ext uri="{FF2B5EF4-FFF2-40B4-BE49-F238E27FC236}">
                <a16:creationId xmlns:a16="http://schemas.microsoft.com/office/drawing/2014/main" id="{9A98D052-B4E0-DB43-9D57-76E5C0E1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1488158"/>
            <a:ext cx="1839961" cy="183996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5C52CD33-C904-C14C-B922-43DAFF152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07" y="1532985"/>
            <a:ext cx="1598527" cy="1598527"/>
          </a:xfrm>
          <a:prstGeom prst="rect">
            <a:avLst/>
          </a:prstGeom>
        </p:spPr>
      </p:pic>
      <p:pic>
        <p:nvPicPr>
          <p:cNvPr id="42" name="Imagen 41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51763BBD-DA62-0A47-A622-9EF402AC2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17" y="1634848"/>
            <a:ext cx="2561587" cy="14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9DDAC0-D07E-4F7A-90C5-94E016044356}"/>
              </a:ext>
            </a:extLst>
          </p:cNvPr>
          <p:cNvSpPr txBox="1"/>
          <p:nvPr/>
        </p:nvSpPr>
        <p:spPr>
          <a:xfrm>
            <a:off x="289810" y="252918"/>
            <a:ext cx="11612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PROCESOS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3</a:t>
            </a:fld>
            <a:endParaRPr lang="en-ID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C8345B48-2042-4352-9793-DFFF564511E0}"/>
              </a:ext>
            </a:extLst>
          </p:cNvPr>
          <p:cNvSpPr/>
          <p:nvPr/>
        </p:nvSpPr>
        <p:spPr>
          <a:xfrm>
            <a:off x="1718210" y="1732994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48">
            <a:extLst>
              <a:ext uri="{FF2B5EF4-FFF2-40B4-BE49-F238E27FC236}">
                <a16:creationId xmlns:a16="http://schemas.microsoft.com/office/drawing/2014/main" id="{781ADB0B-2941-45F5-9213-EA153A59E7A6}"/>
              </a:ext>
            </a:extLst>
          </p:cNvPr>
          <p:cNvSpPr/>
          <p:nvPr/>
        </p:nvSpPr>
        <p:spPr>
          <a:xfrm>
            <a:off x="1718210" y="2865342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8">
            <a:extLst>
              <a:ext uri="{FF2B5EF4-FFF2-40B4-BE49-F238E27FC236}">
                <a16:creationId xmlns:a16="http://schemas.microsoft.com/office/drawing/2014/main" id="{49024EB7-F043-4885-B0F5-B3DD37B631CF}"/>
              </a:ext>
            </a:extLst>
          </p:cNvPr>
          <p:cNvSpPr/>
          <p:nvPr/>
        </p:nvSpPr>
        <p:spPr>
          <a:xfrm>
            <a:off x="1718210" y="3997690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88">
            <a:extLst>
              <a:ext uri="{FF2B5EF4-FFF2-40B4-BE49-F238E27FC236}">
                <a16:creationId xmlns:a16="http://schemas.microsoft.com/office/drawing/2014/main" id="{20C78B2B-4B17-4BAE-B870-87C842B97A44}"/>
              </a:ext>
            </a:extLst>
          </p:cNvPr>
          <p:cNvSpPr/>
          <p:nvPr/>
        </p:nvSpPr>
        <p:spPr>
          <a:xfrm>
            <a:off x="1718210" y="5130037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C2AC91-44C7-4009-B539-381F0E97FD45}"/>
              </a:ext>
            </a:extLst>
          </p:cNvPr>
          <p:cNvCxnSpPr/>
          <p:nvPr/>
        </p:nvCxnSpPr>
        <p:spPr>
          <a:xfrm flipH="1">
            <a:off x="515433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69180-8D83-4496-A1F5-CABD676C571E}"/>
              </a:ext>
            </a:extLst>
          </p:cNvPr>
          <p:cNvCxnSpPr/>
          <p:nvPr/>
        </p:nvCxnSpPr>
        <p:spPr>
          <a:xfrm flipH="1">
            <a:off x="6738971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C9A3C6-22E3-4DE0-A3D7-95A17F7BBDE2}"/>
              </a:ext>
            </a:extLst>
          </p:cNvPr>
          <p:cNvCxnSpPr/>
          <p:nvPr/>
        </p:nvCxnSpPr>
        <p:spPr>
          <a:xfrm flipH="1">
            <a:off x="8323612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0C7964-8728-470B-B954-5F8D471CE99F}"/>
              </a:ext>
            </a:extLst>
          </p:cNvPr>
          <p:cNvCxnSpPr/>
          <p:nvPr/>
        </p:nvCxnSpPr>
        <p:spPr>
          <a:xfrm flipH="1">
            <a:off x="9908255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42B996-55BE-42BD-B31C-0B02423457A3}"/>
              </a:ext>
            </a:extLst>
          </p:cNvPr>
          <p:cNvCxnSpPr/>
          <p:nvPr/>
        </p:nvCxnSpPr>
        <p:spPr>
          <a:xfrm flipH="1">
            <a:off x="356969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58">
            <a:extLst>
              <a:ext uri="{FF2B5EF4-FFF2-40B4-BE49-F238E27FC236}">
                <a16:creationId xmlns:a16="http://schemas.microsoft.com/office/drawing/2014/main" id="{5FC2735C-C5C4-4CF3-82B5-F7D489C865F6}"/>
              </a:ext>
            </a:extLst>
          </p:cNvPr>
          <p:cNvSpPr/>
          <p:nvPr/>
        </p:nvSpPr>
        <p:spPr>
          <a:xfrm rot="2700000">
            <a:off x="1985683" y="1331190"/>
            <a:ext cx="90712" cy="907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6ED880-9524-4826-B65C-7B7CC84F2A26}"/>
              </a:ext>
            </a:extLst>
          </p:cNvPr>
          <p:cNvGrpSpPr/>
          <p:nvPr/>
        </p:nvGrpSpPr>
        <p:grpSpPr>
          <a:xfrm>
            <a:off x="3539065" y="1260039"/>
            <a:ext cx="1093733" cy="239746"/>
            <a:chOff x="735067" y="1781317"/>
            <a:chExt cx="1093733" cy="239746"/>
          </a:xfrm>
        </p:grpSpPr>
        <p:sp>
          <p:nvSpPr>
            <p:cNvPr id="31" name="Rounded Rectangle 64">
              <a:extLst>
                <a:ext uri="{FF2B5EF4-FFF2-40B4-BE49-F238E27FC236}">
                  <a16:creationId xmlns:a16="http://schemas.microsoft.com/office/drawing/2014/main" id="{3C782F99-14CD-41F1-8D31-BD277B589203}"/>
                </a:ext>
              </a:extLst>
            </p:cNvPr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E7392B-2AF0-4193-B8A2-EA662A3C9D97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9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8D6760-6DC2-40DA-A23A-76AD155AB207}"/>
              </a:ext>
            </a:extLst>
          </p:cNvPr>
          <p:cNvCxnSpPr/>
          <p:nvPr/>
        </p:nvCxnSpPr>
        <p:spPr>
          <a:xfrm flipH="1">
            <a:off x="1985048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0">
            <a:extLst>
              <a:ext uri="{FF2B5EF4-FFF2-40B4-BE49-F238E27FC236}">
                <a16:creationId xmlns:a16="http://schemas.microsoft.com/office/drawing/2014/main" id="{F2082478-14AC-4611-8D90-1E29500F69DA}"/>
              </a:ext>
            </a:extLst>
          </p:cNvPr>
          <p:cNvSpPr/>
          <p:nvPr/>
        </p:nvSpPr>
        <p:spPr>
          <a:xfrm>
            <a:off x="1718211" y="1723485"/>
            <a:ext cx="3045946" cy="88105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Requests a la API para la </a:t>
            </a:r>
            <a:r>
              <a:rPr lang="en-US" sz="1200" dirty="0" err="1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extracción</a:t>
            </a:r>
            <a:r>
              <a:rPr lang="en-US" sz="12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los </a:t>
            </a:r>
            <a:r>
              <a:rPr lang="en-US" sz="1200" dirty="0" err="1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endParaRPr lang="en-US" sz="1200" dirty="0">
              <a:solidFill>
                <a:srgbClr val="F2F2F2"/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6" name="Rounded Rectangle 141">
            <a:extLst>
              <a:ext uri="{FF2B5EF4-FFF2-40B4-BE49-F238E27FC236}">
                <a16:creationId xmlns:a16="http://schemas.microsoft.com/office/drawing/2014/main" id="{D2A231E8-562B-4B0D-A12B-0D3F8ED4D003}"/>
              </a:ext>
            </a:extLst>
          </p:cNvPr>
          <p:cNvSpPr/>
          <p:nvPr/>
        </p:nvSpPr>
        <p:spPr>
          <a:xfrm rot="2700000">
            <a:off x="5126387" y="1331190"/>
            <a:ext cx="90712" cy="907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Rounded Rectangle 144">
            <a:extLst>
              <a:ext uri="{FF2B5EF4-FFF2-40B4-BE49-F238E27FC236}">
                <a16:creationId xmlns:a16="http://schemas.microsoft.com/office/drawing/2014/main" id="{0E2E993C-552B-4459-AD63-22A54939F29A}"/>
              </a:ext>
            </a:extLst>
          </p:cNvPr>
          <p:cNvSpPr/>
          <p:nvPr/>
        </p:nvSpPr>
        <p:spPr>
          <a:xfrm rot="2700000">
            <a:off x="6711028" y="1331190"/>
            <a:ext cx="90712" cy="907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Rounded Rectangle 161">
            <a:extLst>
              <a:ext uri="{FF2B5EF4-FFF2-40B4-BE49-F238E27FC236}">
                <a16:creationId xmlns:a16="http://schemas.microsoft.com/office/drawing/2014/main" id="{3799BC26-7116-4C37-9077-927E97E36353}"/>
              </a:ext>
            </a:extLst>
          </p:cNvPr>
          <p:cNvSpPr/>
          <p:nvPr/>
        </p:nvSpPr>
        <p:spPr>
          <a:xfrm>
            <a:off x="4790997" y="2865341"/>
            <a:ext cx="1143160" cy="85927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1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Limpieza</a:t>
            </a:r>
            <a:r>
              <a:rPr lang="en-US" sz="11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los datasets.</a:t>
            </a:r>
          </a:p>
        </p:txBody>
      </p:sp>
      <p:sp>
        <p:nvSpPr>
          <p:cNvPr id="62" name="Rounded Rectangle 159">
            <a:extLst>
              <a:ext uri="{FF2B5EF4-FFF2-40B4-BE49-F238E27FC236}">
                <a16:creationId xmlns:a16="http://schemas.microsoft.com/office/drawing/2014/main" id="{62636B42-090E-4434-A295-B7EF2531339F}"/>
              </a:ext>
            </a:extLst>
          </p:cNvPr>
          <p:cNvSpPr/>
          <p:nvPr/>
        </p:nvSpPr>
        <p:spPr>
          <a:xfrm>
            <a:off x="5934157" y="2876228"/>
            <a:ext cx="1049800" cy="8592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1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Organización</a:t>
            </a:r>
            <a:r>
              <a:rPr lang="en-US" sz="11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los </a:t>
            </a:r>
            <a:r>
              <a:rPr lang="en-US" sz="11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r>
              <a:rPr lang="en-US" sz="11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4" name="Rounded Rectangle 185">
            <a:extLst>
              <a:ext uri="{FF2B5EF4-FFF2-40B4-BE49-F238E27FC236}">
                <a16:creationId xmlns:a16="http://schemas.microsoft.com/office/drawing/2014/main" id="{66C9F582-8FD4-43FB-AB82-345414AA2F6A}"/>
              </a:ext>
            </a:extLst>
          </p:cNvPr>
          <p:cNvSpPr/>
          <p:nvPr/>
        </p:nvSpPr>
        <p:spPr>
          <a:xfrm>
            <a:off x="6983957" y="4018235"/>
            <a:ext cx="1528447" cy="8605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100" dirty="0" err="1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Creación</a:t>
            </a:r>
            <a:r>
              <a:rPr lang="en-US" sz="11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de una base de </a:t>
            </a:r>
            <a:r>
              <a:rPr lang="en-US" sz="1100" dirty="0" err="1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r>
              <a:rPr lang="en-US" sz="11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con los datasets </a:t>
            </a:r>
            <a:r>
              <a:rPr lang="en-US" sz="1100" dirty="0" err="1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obtenidos</a:t>
            </a:r>
            <a:r>
              <a:rPr lang="en-US" sz="11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8" name="Rounded Rectangle 199">
            <a:extLst>
              <a:ext uri="{FF2B5EF4-FFF2-40B4-BE49-F238E27FC236}">
                <a16:creationId xmlns:a16="http://schemas.microsoft.com/office/drawing/2014/main" id="{C7F968AD-F67E-491F-ADEE-85C0D5A0794B}"/>
              </a:ext>
            </a:extLst>
          </p:cNvPr>
          <p:cNvSpPr/>
          <p:nvPr/>
        </p:nvSpPr>
        <p:spPr>
          <a:xfrm>
            <a:off x="8445768" y="5130036"/>
            <a:ext cx="3118150" cy="88105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Representación</a:t>
            </a:r>
            <a:r>
              <a:rPr lang="en-US" sz="12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visual de insights </a:t>
            </a:r>
            <a:r>
              <a:rPr lang="en-US" sz="12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en</a:t>
            </a:r>
            <a:r>
              <a:rPr lang="en-US" sz="12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los </a:t>
            </a:r>
            <a:r>
              <a:rPr lang="en-US" sz="1200" dirty="0" err="1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datos</a:t>
            </a:r>
            <a:r>
              <a:rPr lang="en-US" sz="1200" dirty="0">
                <a:solidFill>
                  <a:schemeClr val="tx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6195C03-CC8E-4031-99A4-09E2DCCC97C2}"/>
              </a:ext>
            </a:extLst>
          </p:cNvPr>
          <p:cNvSpPr/>
          <p:nvPr/>
        </p:nvSpPr>
        <p:spPr>
          <a:xfrm>
            <a:off x="591605" y="2843567"/>
            <a:ext cx="881054" cy="8810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B36759-C3E3-4931-9AF6-58B944CDF464}"/>
              </a:ext>
            </a:extLst>
          </p:cNvPr>
          <p:cNvSpPr/>
          <p:nvPr/>
        </p:nvSpPr>
        <p:spPr>
          <a:xfrm>
            <a:off x="573542" y="1723485"/>
            <a:ext cx="881054" cy="8810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35FDEA3-9587-4E2B-82D6-0E1903214E96}"/>
              </a:ext>
            </a:extLst>
          </p:cNvPr>
          <p:cNvSpPr/>
          <p:nvPr/>
        </p:nvSpPr>
        <p:spPr>
          <a:xfrm>
            <a:off x="591605" y="5143684"/>
            <a:ext cx="881054" cy="8810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D18A69D-8F34-452F-BCFE-EF5023BB46FB}"/>
              </a:ext>
            </a:extLst>
          </p:cNvPr>
          <p:cNvSpPr/>
          <p:nvPr/>
        </p:nvSpPr>
        <p:spPr>
          <a:xfrm>
            <a:off x="598369" y="4018235"/>
            <a:ext cx="881054" cy="8810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CE2E94-A603-4ECF-81FB-238EF04C47AD}"/>
              </a:ext>
            </a:extLst>
          </p:cNvPr>
          <p:cNvGrpSpPr/>
          <p:nvPr/>
        </p:nvGrpSpPr>
        <p:grpSpPr>
          <a:xfrm>
            <a:off x="882193" y="5429487"/>
            <a:ext cx="282153" cy="282153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83" name="Freeform 372">
              <a:extLst>
                <a:ext uri="{FF2B5EF4-FFF2-40B4-BE49-F238E27FC236}">
                  <a16:creationId xmlns:a16="http://schemas.microsoft.com/office/drawing/2014/main" id="{F0F96AD2-DA28-4FB7-9140-4FA93DBB5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73">
              <a:extLst>
                <a:ext uri="{FF2B5EF4-FFF2-40B4-BE49-F238E27FC236}">
                  <a16:creationId xmlns:a16="http://schemas.microsoft.com/office/drawing/2014/main" id="{E4C2BABD-66C9-4AFD-9BE3-ED125526C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Gráfico 3" descr="Cubo y fregona contorno">
            <a:extLst>
              <a:ext uri="{FF2B5EF4-FFF2-40B4-BE49-F238E27FC236}">
                <a16:creationId xmlns:a16="http://schemas.microsoft.com/office/drawing/2014/main" id="{CF8AFF9B-D95D-5642-83B2-FED46856C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89" y="2943778"/>
            <a:ext cx="608834" cy="608834"/>
          </a:xfrm>
          <a:prstGeom prst="rect">
            <a:avLst/>
          </a:prstGeom>
        </p:spPr>
      </p:pic>
      <p:pic>
        <p:nvPicPr>
          <p:cNvPr id="9" name="Gráfico 8" descr="Filtro con relleno sólido">
            <a:extLst>
              <a:ext uri="{FF2B5EF4-FFF2-40B4-BE49-F238E27FC236}">
                <a16:creationId xmlns:a16="http://schemas.microsoft.com/office/drawing/2014/main" id="{9470EE8B-6FD6-A341-A6CA-549CC1234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549" y="1919272"/>
            <a:ext cx="558965" cy="558965"/>
          </a:xfrm>
          <a:prstGeom prst="rect">
            <a:avLst/>
          </a:prstGeom>
        </p:spPr>
      </p:pic>
      <p:pic>
        <p:nvPicPr>
          <p:cNvPr id="11" name="Gráfico 10" descr="Base de datos con relleno sólido">
            <a:extLst>
              <a:ext uri="{FF2B5EF4-FFF2-40B4-BE49-F238E27FC236}">
                <a16:creationId xmlns:a16="http://schemas.microsoft.com/office/drawing/2014/main" id="{C954DABB-463C-9843-962F-B9A9BE3D7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685" y="4181330"/>
            <a:ext cx="365125" cy="365125"/>
          </a:xfrm>
          <a:prstGeom prst="rect">
            <a:avLst/>
          </a:prstGeom>
        </p:spPr>
      </p:pic>
      <p:pic>
        <p:nvPicPr>
          <p:cNvPr id="13" name="Gráfico 12" descr="Base de datos contorno">
            <a:extLst>
              <a:ext uri="{FF2B5EF4-FFF2-40B4-BE49-F238E27FC236}">
                <a16:creationId xmlns:a16="http://schemas.microsoft.com/office/drawing/2014/main" id="{4874A40B-5982-A445-A5C0-8DD0FA731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685" y="4331330"/>
            <a:ext cx="365125" cy="365125"/>
          </a:xfrm>
          <a:prstGeom prst="rect">
            <a:avLst/>
          </a:prstGeom>
        </p:spPr>
      </p:pic>
      <p:sp>
        <p:nvSpPr>
          <p:cNvPr id="96" name="Rounded Rectangle 144">
            <a:extLst>
              <a:ext uri="{FF2B5EF4-FFF2-40B4-BE49-F238E27FC236}">
                <a16:creationId xmlns:a16="http://schemas.microsoft.com/office/drawing/2014/main" id="{6C1CB669-DBAC-3145-84EE-1B93E9F09E17}"/>
              </a:ext>
            </a:extLst>
          </p:cNvPr>
          <p:cNvSpPr/>
          <p:nvPr/>
        </p:nvSpPr>
        <p:spPr>
          <a:xfrm rot="2700000">
            <a:off x="8283798" y="1372201"/>
            <a:ext cx="90712" cy="907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Rounded Rectangle 144">
            <a:extLst>
              <a:ext uri="{FF2B5EF4-FFF2-40B4-BE49-F238E27FC236}">
                <a16:creationId xmlns:a16="http://schemas.microsoft.com/office/drawing/2014/main" id="{3E998677-5548-1D46-B984-18414EEA5BDA}"/>
              </a:ext>
            </a:extLst>
          </p:cNvPr>
          <p:cNvSpPr/>
          <p:nvPr/>
        </p:nvSpPr>
        <p:spPr>
          <a:xfrm rot="2700000" flipV="1">
            <a:off x="9879960" y="1342074"/>
            <a:ext cx="83427" cy="809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8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9DDAC0-D07E-4F7A-90C5-94E016044356}"/>
              </a:ext>
            </a:extLst>
          </p:cNvPr>
          <p:cNvSpPr txBox="1"/>
          <p:nvPr/>
        </p:nvSpPr>
        <p:spPr>
          <a:xfrm>
            <a:off x="289810" y="183115"/>
            <a:ext cx="11612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TIEMPO INVERTIDO EN CADA PROCESO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4</a:t>
            </a:fld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BB978-F3EC-416F-8F37-E769D8264040}"/>
              </a:ext>
            </a:extLst>
          </p:cNvPr>
          <p:cNvSpPr/>
          <p:nvPr/>
        </p:nvSpPr>
        <p:spPr>
          <a:xfrm>
            <a:off x="1135569" y="1061860"/>
            <a:ext cx="3719436" cy="9377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35%</a:t>
            </a:r>
            <a:endParaRPr lang="en-ID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D30ED9-4E9A-4CED-87B1-9C831EEE278E}"/>
              </a:ext>
            </a:extLst>
          </p:cNvPr>
          <p:cNvSpPr/>
          <p:nvPr/>
        </p:nvSpPr>
        <p:spPr>
          <a:xfrm>
            <a:off x="1347436" y="2149655"/>
            <a:ext cx="3295702" cy="937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20%</a:t>
            </a:r>
            <a:endParaRPr lang="en-ID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5D5B29-20D2-4292-ABEE-F330E4B6E882}"/>
              </a:ext>
            </a:extLst>
          </p:cNvPr>
          <p:cNvSpPr/>
          <p:nvPr/>
        </p:nvSpPr>
        <p:spPr>
          <a:xfrm>
            <a:off x="1654746" y="3245307"/>
            <a:ext cx="2710546" cy="937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25%</a:t>
            </a:r>
            <a:endParaRPr lang="en-ID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8F90C-B06F-4734-86A8-8F0A5F84D93C}"/>
              </a:ext>
            </a:extLst>
          </p:cNvPr>
          <p:cNvSpPr/>
          <p:nvPr/>
        </p:nvSpPr>
        <p:spPr>
          <a:xfrm>
            <a:off x="1997767" y="4316227"/>
            <a:ext cx="2024503" cy="937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10%</a:t>
            </a:r>
            <a:endParaRPr lang="en-ID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171B72-3747-4D27-9049-195C633A1B40}"/>
              </a:ext>
            </a:extLst>
          </p:cNvPr>
          <p:cNvSpPr/>
          <p:nvPr/>
        </p:nvSpPr>
        <p:spPr>
          <a:xfrm>
            <a:off x="10308700" y="1628841"/>
            <a:ext cx="747731" cy="7477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DAC3B5-6445-4B6A-A720-44A3B9BA9D94}"/>
              </a:ext>
            </a:extLst>
          </p:cNvPr>
          <p:cNvSpPr/>
          <p:nvPr/>
        </p:nvSpPr>
        <p:spPr>
          <a:xfrm>
            <a:off x="10308700" y="2803662"/>
            <a:ext cx="747731" cy="7477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AA4247-CBB8-4AE8-B603-8EEE34A91FA5}"/>
              </a:ext>
            </a:extLst>
          </p:cNvPr>
          <p:cNvSpPr/>
          <p:nvPr/>
        </p:nvSpPr>
        <p:spPr>
          <a:xfrm>
            <a:off x="10308700" y="3978095"/>
            <a:ext cx="747731" cy="7477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32772-71F3-41EF-8F9A-4E1201DADC74}"/>
              </a:ext>
            </a:extLst>
          </p:cNvPr>
          <p:cNvSpPr/>
          <p:nvPr/>
        </p:nvSpPr>
        <p:spPr>
          <a:xfrm>
            <a:off x="10308700" y="5152528"/>
            <a:ext cx="747731" cy="7477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1914873-FDF1-8146-88C1-29A6EC6091D2}"/>
              </a:ext>
            </a:extLst>
          </p:cNvPr>
          <p:cNvSpPr txBox="1"/>
          <p:nvPr/>
        </p:nvSpPr>
        <p:spPr>
          <a:xfrm>
            <a:off x="4855005" y="1187557"/>
            <a:ext cx="4740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400" dirty="0"/>
              <a:t>Extracción de los datos mediante la API de TMDB, sorteando los bloqueos que intentan bloquear la extracción en “</a:t>
            </a:r>
            <a:r>
              <a:rPr lang="es-ES_tradnl" sz="1400" dirty="0" err="1"/>
              <a:t>bulk</a:t>
            </a:r>
            <a:r>
              <a:rPr lang="es-ES_tradnl" sz="1400" dirty="0"/>
              <a:t>”. Extraemos las 100 películas más taquilleras por año (en los años que existan estos datos).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8D92FF-A625-AD45-8264-E971381A1B70}"/>
              </a:ext>
            </a:extLst>
          </p:cNvPr>
          <p:cNvSpPr txBox="1"/>
          <p:nvPr/>
        </p:nvSpPr>
        <p:spPr>
          <a:xfrm>
            <a:off x="4643138" y="2258674"/>
            <a:ext cx="4500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400" dirty="0"/>
              <a:t>Procesamiento y organización de los datos para poder analizarlos, eliminando las películas con varios campos con valores nulos.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B9D80ED-0E62-434F-A169-A364D8B2BA66}"/>
              </a:ext>
            </a:extLst>
          </p:cNvPr>
          <p:cNvSpPr txBox="1"/>
          <p:nvPr/>
        </p:nvSpPr>
        <p:spPr>
          <a:xfrm>
            <a:off x="4365292" y="3441966"/>
            <a:ext cx="4660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400" dirty="0"/>
              <a:t>Realización de </a:t>
            </a:r>
            <a:r>
              <a:rPr lang="es-ES_tradnl" sz="1400" dirty="0" err="1"/>
              <a:t>dashboards</a:t>
            </a:r>
            <a:r>
              <a:rPr lang="es-ES_tradnl" sz="1400" dirty="0"/>
              <a:t> de visualización y un sistema de filtraje que deje consultar diferentes datos de una película.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F056B8-E080-134A-B628-F18743309F63}"/>
              </a:ext>
            </a:extLst>
          </p:cNvPr>
          <p:cNvSpPr txBox="1"/>
          <p:nvPr/>
        </p:nvSpPr>
        <p:spPr>
          <a:xfrm>
            <a:off x="3765550" y="5670443"/>
            <a:ext cx="4660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Creación de una base de datos y realización de </a:t>
            </a:r>
            <a:r>
              <a:rPr lang="es-ES_tradnl" sz="1400" dirty="0" err="1"/>
              <a:t>queries</a:t>
            </a:r>
            <a:r>
              <a:rPr lang="es-ES_tradnl" sz="1400" dirty="0"/>
              <a:t>.</a:t>
            </a:r>
          </a:p>
        </p:txBody>
      </p:sp>
      <p:sp>
        <p:nvSpPr>
          <p:cNvPr id="17" name="Rectangle 42">
            <a:extLst>
              <a:ext uri="{FF2B5EF4-FFF2-40B4-BE49-F238E27FC236}">
                <a16:creationId xmlns:a16="http://schemas.microsoft.com/office/drawing/2014/main" id="{C9E6A497-D418-5242-BE35-E8EE34F826A9}"/>
              </a:ext>
            </a:extLst>
          </p:cNvPr>
          <p:cNvSpPr/>
          <p:nvPr/>
        </p:nvSpPr>
        <p:spPr>
          <a:xfrm>
            <a:off x="2327031" y="5404769"/>
            <a:ext cx="1365973" cy="829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5%</a:t>
            </a:r>
            <a:endParaRPr lang="en-ID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BA80E0F-967B-8648-B60D-497533E80E61}"/>
              </a:ext>
            </a:extLst>
          </p:cNvPr>
          <p:cNvSpPr txBox="1"/>
          <p:nvPr/>
        </p:nvSpPr>
        <p:spPr>
          <a:xfrm>
            <a:off x="4022270" y="4494649"/>
            <a:ext cx="4890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_tradnl" sz="1400" dirty="0"/>
              <a:t>Creación</a:t>
            </a:r>
          </a:p>
        </p:txBody>
      </p:sp>
    </p:spTree>
    <p:extLst>
      <p:ext uri="{BB962C8B-B14F-4D97-AF65-F5344CB8AC3E}">
        <p14:creationId xmlns:p14="http://schemas.microsoft.com/office/powerpoint/2010/main" val="221514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9DDAC0-D07E-4F7A-90C5-94E016044356}"/>
              </a:ext>
            </a:extLst>
          </p:cNvPr>
          <p:cNvSpPr txBox="1"/>
          <p:nvPr/>
        </p:nvSpPr>
        <p:spPr>
          <a:xfrm>
            <a:off x="289810" y="252918"/>
            <a:ext cx="11612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DATOS CON LOS QUE TRABAJAMOS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5</a:t>
            </a:fld>
            <a:endParaRPr lang="en-ID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F0BA38D-E3EF-45E2-B866-0666B7E55CC8}"/>
              </a:ext>
            </a:extLst>
          </p:cNvPr>
          <p:cNvSpPr/>
          <p:nvPr/>
        </p:nvSpPr>
        <p:spPr>
          <a:xfrm>
            <a:off x="109755" y="3135613"/>
            <a:ext cx="1263989" cy="50867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ID DE IMDB</a:t>
            </a:r>
            <a:endParaRPr lang="en-ID" sz="2000" dirty="0">
              <a:latin typeface="+mj-lt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A8C71824-FB8B-4193-B7EC-7F3FAEC3F2CD}"/>
              </a:ext>
            </a:extLst>
          </p:cNvPr>
          <p:cNvSpPr/>
          <p:nvPr/>
        </p:nvSpPr>
        <p:spPr>
          <a:xfrm>
            <a:off x="1373744" y="3133388"/>
            <a:ext cx="1134169" cy="497964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AÑO</a:t>
            </a:r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C3E454-FA67-4FA9-A35E-3DA7F150A8A1}"/>
              </a:ext>
            </a:extLst>
          </p:cNvPr>
          <p:cNvGrpSpPr/>
          <p:nvPr/>
        </p:nvGrpSpPr>
        <p:grpSpPr>
          <a:xfrm>
            <a:off x="524800" y="3909667"/>
            <a:ext cx="251246" cy="252642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28" name="Freeform 497">
              <a:extLst>
                <a:ext uri="{FF2B5EF4-FFF2-40B4-BE49-F238E27FC236}">
                  <a16:creationId xmlns:a16="http://schemas.microsoft.com/office/drawing/2014/main" id="{5795F0D5-9369-441F-9BAD-FC34CA79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8">
              <a:extLst>
                <a:ext uri="{FF2B5EF4-FFF2-40B4-BE49-F238E27FC236}">
                  <a16:creationId xmlns:a16="http://schemas.microsoft.com/office/drawing/2014/main" id="{E4119506-4AB4-45E1-BD26-ECF0A825D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9">
              <a:extLst>
                <a:ext uri="{FF2B5EF4-FFF2-40B4-BE49-F238E27FC236}">
                  <a16:creationId xmlns:a16="http://schemas.microsoft.com/office/drawing/2014/main" id="{A071F55E-466C-4849-A51E-1476315EA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0">
              <a:extLst>
                <a:ext uri="{FF2B5EF4-FFF2-40B4-BE49-F238E27FC236}">
                  <a16:creationId xmlns:a16="http://schemas.microsoft.com/office/drawing/2014/main" id="{F4DD6BB3-0046-4248-9485-903EC2D8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01">
              <a:extLst>
                <a:ext uri="{FF2B5EF4-FFF2-40B4-BE49-F238E27FC236}">
                  <a16:creationId xmlns:a16="http://schemas.microsoft.com/office/drawing/2014/main" id="{0B5DB04D-4601-4DE7-8D05-3858703D0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02">
              <a:extLst>
                <a:ext uri="{FF2B5EF4-FFF2-40B4-BE49-F238E27FC236}">
                  <a16:creationId xmlns:a16="http://schemas.microsoft.com/office/drawing/2014/main" id="{213C7445-0F5F-43CC-9633-9148246B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03">
              <a:extLst>
                <a:ext uri="{FF2B5EF4-FFF2-40B4-BE49-F238E27FC236}">
                  <a16:creationId xmlns:a16="http://schemas.microsoft.com/office/drawing/2014/main" id="{36D4BBCA-320C-490B-8BAD-577BD0920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04">
              <a:extLst>
                <a:ext uri="{FF2B5EF4-FFF2-40B4-BE49-F238E27FC236}">
                  <a16:creationId xmlns:a16="http://schemas.microsoft.com/office/drawing/2014/main" id="{F8503E04-E8C0-458B-9DBB-7039CF2D7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A21056-2CE2-487B-9F57-A677C4332E7B}"/>
              </a:ext>
            </a:extLst>
          </p:cNvPr>
          <p:cNvGrpSpPr/>
          <p:nvPr/>
        </p:nvGrpSpPr>
        <p:grpSpPr>
          <a:xfrm>
            <a:off x="524800" y="5338533"/>
            <a:ext cx="251246" cy="252642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49" name="Freeform 565">
              <a:extLst>
                <a:ext uri="{FF2B5EF4-FFF2-40B4-BE49-F238E27FC236}">
                  <a16:creationId xmlns:a16="http://schemas.microsoft.com/office/drawing/2014/main" id="{5900E701-99C0-4E0C-847C-F41B1D63B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6">
              <a:extLst>
                <a:ext uri="{FF2B5EF4-FFF2-40B4-BE49-F238E27FC236}">
                  <a16:creationId xmlns:a16="http://schemas.microsoft.com/office/drawing/2014/main" id="{4327951A-DE45-4904-9006-F45C8D56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: Top Corners Rounded 1">
            <a:extLst>
              <a:ext uri="{FF2B5EF4-FFF2-40B4-BE49-F238E27FC236}">
                <a16:creationId xmlns:a16="http://schemas.microsoft.com/office/drawing/2014/main" id="{05603B8B-CAA9-B84B-AA32-FE940D772F12}"/>
              </a:ext>
            </a:extLst>
          </p:cNvPr>
          <p:cNvSpPr/>
          <p:nvPr/>
        </p:nvSpPr>
        <p:spPr>
          <a:xfrm>
            <a:off x="2507913" y="3157940"/>
            <a:ext cx="1198099" cy="49588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latin typeface="+mj-lt"/>
              </a:rPr>
              <a:t>TÍTULO</a:t>
            </a:r>
          </a:p>
        </p:txBody>
      </p:sp>
      <p:sp>
        <p:nvSpPr>
          <p:cNvPr id="62" name="Rectangle: Top Corners Rounded 18">
            <a:extLst>
              <a:ext uri="{FF2B5EF4-FFF2-40B4-BE49-F238E27FC236}">
                <a16:creationId xmlns:a16="http://schemas.microsoft.com/office/drawing/2014/main" id="{ECA62823-BE27-9C4A-BB94-5A3CB8DED0BF}"/>
              </a:ext>
            </a:extLst>
          </p:cNvPr>
          <p:cNvSpPr/>
          <p:nvPr/>
        </p:nvSpPr>
        <p:spPr>
          <a:xfrm>
            <a:off x="3704192" y="3146323"/>
            <a:ext cx="1070537" cy="497964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GÉNERO</a:t>
            </a:r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ectangle: Top Corners Rounded 1">
            <a:extLst>
              <a:ext uri="{FF2B5EF4-FFF2-40B4-BE49-F238E27FC236}">
                <a16:creationId xmlns:a16="http://schemas.microsoft.com/office/drawing/2014/main" id="{1BEEEB0D-F870-BD40-82AE-622BB289507A}"/>
              </a:ext>
            </a:extLst>
          </p:cNvPr>
          <p:cNvSpPr/>
          <p:nvPr/>
        </p:nvSpPr>
        <p:spPr>
          <a:xfrm>
            <a:off x="4775392" y="3157939"/>
            <a:ext cx="1366020" cy="49588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PRODUCTORA</a:t>
            </a:r>
            <a:endParaRPr lang="en-ID" sz="2000" dirty="0">
              <a:latin typeface="+mj-lt"/>
            </a:endParaRPr>
          </a:p>
        </p:txBody>
      </p:sp>
      <p:sp>
        <p:nvSpPr>
          <p:cNvPr id="65" name="Rectangle: Top Corners Rounded 1">
            <a:extLst>
              <a:ext uri="{FF2B5EF4-FFF2-40B4-BE49-F238E27FC236}">
                <a16:creationId xmlns:a16="http://schemas.microsoft.com/office/drawing/2014/main" id="{89662234-8209-F647-913E-2DC331C13D31}"/>
              </a:ext>
            </a:extLst>
          </p:cNvPr>
          <p:cNvSpPr/>
          <p:nvPr/>
        </p:nvSpPr>
        <p:spPr>
          <a:xfrm>
            <a:off x="7212415" y="3157939"/>
            <a:ext cx="1002279" cy="49588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REPARTO</a:t>
            </a:r>
            <a:r>
              <a:rPr lang="en-US" dirty="0">
                <a:latin typeface="+mj-lt"/>
              </a:rPr>
              <a:t> </a:t>
            </a:r>
            <a:endParaRPr lang="en-ID" dirty="0">
              <a:latin typeface="+mj-lt"/>
            </a:endParaRPr>
          </a:p>
        </p:txBody>
      </p:sp>
      <p:sp>
        <p:nvSpPr>
          <p:cNvPr id="66" name="Rectangle: Top Corners Rounded 18">
            <a:extLst>
              <a:ext uri="{FF2B5EF4-FFF2-40B4-BE49-F238E27FC236}">
                <a16:creationId xmlns:a16="http://schemas.microsoft.com/office/drawing/2014/main" id="{7BF6D1AC-9BCB-8D49-B562-0938A1D07406}"/>
              </a:ext>
            </a:extLst>
          </p:cNvPr>
          <p:cNvSpPr/>
          <p:nvPr/>
        </p:nvSpPr>
        <p:spPr>
          <a:xfrm>
            <a:off x="8213680" y="3144098"/>
            <a:ext cx="1389867" cy="497964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PRESUPUESTO</a:t>
            </a:r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7" name="Rectangle: Top Corners Rounded 1">
            <a:extLst>
              <a:ext uri="{FF2B5EF4-FFF2-40B4-BE49-F238E27FC236}">
                <a16:creationId xmlns:a16="http://schemas.microsoft.com/office/drawing/2014/main" id="{4372E07F-48AD-A24C-B434-A3E467B53EE8}"/>
              </a:ext>
            </a:extLst>
          </p:cNvPr>
          <p:cNvSpPr/>
          <p:nvPr/>
        </p:nvSpPr>
        <p:spPr>
          <a:xfrm>
            <a:off x="9603547" y="3145149"/>
            <a:ext cx="1375466" cy="50867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FACTURACIÓN</a:t>
            </a:r>
            <a:endParaRPr lang="en-ID" sz="2000" dirty="0">
              <a:latin typeface="+mj-lt"/>
            </a:endParaRPr>
          </a:p>
        </p:txBody>
      </p:sp>
      <p:sp>
        <p:nvSpPr>
          <p:cNvPr id="68" name="Rectangle: Top Corners Rounded 18">
            <a:extLst>
              <a:ext uri="{FF2B5EF4-FFF2-40B4-BE49-F238E27FC236}">
                <a16:creationId xmlns:a16="http://schemas.microsoft.com/office/drawing/2014/main" id="{26ECBE45-3E2C-D64D-80E6-AAD67A6E0E24}"/>
              </a:ext>
            </a:extLst>
          </p:cNvPr>
          <p:cNvSpPr/>
          <p:nvPr/>
        </p:nvSpPr>
        <p:spPr>
          <a:xfrm>
            <a:off x="10979013" y="3168650"/>
            <a:ext cx="1144994" cy="497964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RATING</a:t>
            </a:r>
            <a:endParaRPr lang="en-ID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C0FA69-31A0-C345-B3A3-EE97093FCCAB}"/>
              </a:ext>
            </a:extLst>
          </p:cNvPr>
          <p:cNvSpPr txBox="1"/>
          <p:nvPr/>
        </p:nvSpPr>
        <p:spPr>
          <a:xfrm>
            <a:off x="151298" y="2040781"/>
            <a:ext cx="1175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Tras el tratamiento de los datos extraídos, nos quedamos con un </a:t>
            </a:r>
            <a:r>
              <a:rPr lang="es-ES_tradnl" dirty="0" err="1"/>
              <a:t>dataset</a:t>
            </a:r>
            <a:r>
              <a:rPr lang="es-ES_tradnl" dirty="0"/>
              <a:t> de </a:t>
            </a:r>
            <a:r>
              <a:rPr lang="es-ES_tradnl" b="1" dirty="0"/>
              <a:t>4791</a:t>
            </a:r>
            <a:r>
              <a:rPr lang="es-ES_tradnl" dirty="0"/>
              <a:t> </a:t>
            </a:r>
            <a:r>
              <a:rPr lang="es-ES_tradnl" b="1" dirty="0"/>
              <a:t>películas</a:t>
            </a:r>
            <a:r>
              <a:rPr lang="es-ES_tradnl" dirty="0"/>
              <a:t>, en el que podemos consultar los siguientes datos:</a:t>
            </a:r>
          </a:p>
        </p:txBody>
      </p:sp>
      <p:sp>
        <p:nvSpPr>
          <p:cNvPr id="69" name="Rectangle: Top Corners Rounded 18">
            <a:extLst>
              <a:ext uri="{FF2B5EF4-FFF2-40B4-BE49-F238E27FC236}">
                <a16:creationId xmlns:a16="http://schemas.microsoft.com/office/drawing/2014/main" id="{2FE27BCB-CE49-7C49-9585-232E6D07B24B}"/>
              </a:ext>
            </a:extLst>
          </p:cNvPr>
          <p:cNvSpPr/>
          <p:nvPr/>
        </p:nvSpPr>
        <p:spPr>
          <a:xfrm>
            <a:off x="6141412" y="3144098"/>
            <a:ext cx="1070538" cy="497964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DIRECTOR</a:t>
            </a:r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8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3305B8-9826-4BA5-9A15-7D20D86CB3B7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6</a:t>
            </a:fld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1606F-0491-461D-94AC-D3A7E656FE51}"/>
              </a:ext>
            </a:extLst>
          </p:cNvPr>
          <p:cNvSpPr/>
          <p:nvPr/>
        </p:nvSpPr>
        <p:spPr>
          <a:xfrm>
            <a:off x="2962130" y="4659447"/>
            <a:ext cx="21816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>
                <a:latin typeface="+mj-lt"/>
              </a:rPr>
              <a:t>Streaming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CD9A3E-F243-4E46-96F4-01EF2BE38F75}"/>
              </a:ext>
            </a:extLst>
          </p:cNvPr>
          <p:cNvSpPr/>
          <p:nvPr/>
        </p:nvSpPr>
        <p:spPr>
          <a:xfrm>
            <a:off x="2913376" y="4924054"/>
            <a:ext cx="210879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El auge de los servicios de </a:t>
            </a:r>
            <a:r>
              <a:rPr lang="es-ES_tradnl" sz="1400" dirty="0" err="1"/>
              <a:t>streaming</a:t>
            </a:r>
            <a:r>
              <a:rPr lang="es-ES_tradnl" sz="1400" dirty="0"/>
              <a:t> (2016) han perjudicado los números en taquilla?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9CDE904-A093-4511-ABC8-9DE7521FB677}"/>
              </a:ext>
            </a:extLst>
          </p:cNvPr>
          <p:cNvSpPr/>
          <p:nvPr/>
        </p:nvSpPr>
        <p:spPr>
          <a:xfrm>
            <a:off x="4484167" y="4025719"/>
            <a:ext cx="310432" cy="26139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4ABA0-93C1-4B3F-A695-3F2285C64256}"/>
              </a:ext>
            </a:extLst>
          </p:cNvPr>
          <p:cNvSpPr/>
          <p:nvPr/>
        </p:nvSpPr>
        <p:spPr>
          <a:xfrm>
            <a:off x="5113413" y="3990792"/>
            <a:ext cx="21087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Observaremos que géneros han predominado y predominan.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F272754-621D-4884-AD90-3E6AB2EBA042}"/>
              </a:ext>
            </a:extLst>
          </p:cNvPr>
          <p:cNvSpPr/>
          <p:nvPr/>
        </p:nvSpPr>
        <p:spPr>
          <a:xfrm>
            <a:off x="6707880" y="3082851"/>
            <a:ext cx="310432" cy="26139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7D852C-E92A-4941-B47C-89C0D7814CBB}"/>
              </a:ext>
            </a:extLst>
          </p:cNvPr>
          <p:cNvSpPr/>
          <p:nvPr/>
        </p:nvSpPr>
        <p:spPr>
          <a:xfrm>
            <a:off x="4836640" y="3403083"/>
            <a:ext cx="2181672" cy="1077689"/>
          </a:xfrm>
          <a:custGeom>
            <a:avLst/>
            <a:gdLst>
              <a:gd name="connsiteX0" fmla="*/ 0 w 1954214"/>
              <a:gd name="connsiteY0" fmla="*/ 0 h 952499"/>
              <a:gd name="connsiteX1" fmla="*/ 150812 w 1954214"/>
              <a:gd name="connsiteY1" fmla="*/ 0 h 952499"/>
              <a:gd name="connsiteX2" fmla="*/ 1954214 w 1954214"/>
              <a:gd name="connsiteY2" fmla="*/ 0 h 952499"/>
              <a:gd name="connsiteX3" fmla="*/ 1954214 w 1954214"/>
              <a:gd name="connsiteY3" fmla="*/ 150812 h 952499"/>
              <a:gd name="connsiteX4" fmla="*/ 150812 w 1954214"/>
              <a:gd name="connsiteY4" fmla="*/ 150812 h 952499"/>
              <a:gd name="connsiteX5" fmla="*/ 150812 w 1954214"/>
              <a:gd name="connsiteY5" fmla="*/ 952499 h 952499"/>
              <a:gd name="connsiteX6" fmla="*/ 0 w 1954214"/>
              <a:gd name="connsiteY6" fmla="*/ 952499 h 952499"/>
              <a:gd name="connsiteX7" fmla="*/ 0 w 1954214"/>
              <a:gd name="connsiteY7" fmla="*/ 150812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214" h="952499">
                <a:moveTo>
                  <a:pt x="0" y="0"/>
                </a:moveTo>
                <a:lnTo>
                  <a:pt x="150812" y="0"/>
                </a:lnTo>
                <a:lnTo>
                  <a:pt x="1954214" y="0"/>
                </a:lnTo>
                <a:lnTo>
                  <a:pt x="1954214" y="150812"/>
                </a:lnTo>
                <a:lnTo>
                  <a:pt x="150812" y="150812"/>
                </a:lnTo>
                <a:lnTo>
                  <a:pt x="150812" y="952499"/>
                </a:lnTo>
                <a:lnTo>
                  <a:pt x="0" y="952499"/>
                </a:lnTo>
                <a:lnTo>
                  <a:pt x="0" y="150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B3D4C5-B89F-44EB-8BEE-F20681BE5F8F}"/>
              </a:ext>
            </a:extLst>
          </p:cNvPr>
          <p:cNvSpPr/>
          <p:nvPr/>
        </p:nvSpPr>
        <p:spPr>
          <a:xfrm>
            <a:off x="7357091" y="2838231"/>
            <a:ext cx="21816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b="1" dirty="0">
                <a:latin typeface="+mj-lt"/>
              </a:rPr>
              <a:t>Machismo en la industria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EA09AE-95D4-4641-A508-184E6D66D970}"/>
              </a:ext>
            </a:extLst>
          </p:cNvPr>
          <p:cNvSpPr/>
          <p:nvPr/>
        </p:nvSpPr>
        <p:spPr>
          <a:xfrm>
            <a:off x="7357091" y="3062121"/>
            <a:ext cx="21087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Es notorio el dominio de los hombres en la industria cinematográfica?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00116AE8-D412-4191-9BF0-20A367F8A84C}"/>
              </a:ext>
            </a:extLst>
          </p:cNvPr>
          <p:cNvSpPr/>
          <p:nvPr/>
        </p:nvSpPr>
        <p:spPr>
          <a:xfrm>
            <a:off x="8947352" y="2180774"/>
            <a:ext cx="310432" cy="261399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AA7AC58-9367-434F-A33C-E50EA3DB56E9}"/>
              </a:ext>
            </a:extLst>
          </p:cNvPr>
          <p:cNvSpPr/>
          <p:nvPr/>
        </p:nvSpPr>
        <p:spPr>
          <a:xfrm>
            <a:off x="7076112" y="2501006"/>
            <a:ext cx="2181672" cy="1077689"/>
          </a:xfrm>
          <a:custGeom>
            <a:avLst/>
            <a:gdLst>
              <a:gd name="connsiteX0" fmla="*/ 0 w 1954214"/>
              <a:gd name="connsiteY0" fmla="*/ 0 h 952499"/>
              <a:gd name="connsiteX1" fmla="*/ 150812 w 1954214"/>
              <a:gd name="connsiteY1" fmla="*/ 0 h 952499"/>
              <a:gd name="connsiteX2" fmla="*/ 1954214 w 1954214"/>
              <a:gd name="connsiteY2" fmla="*/ 0 h 952499"/>
              <a:gd name="connsiteX3" fmla="*/ 1954214 w 1954214"/>
              <a:gd name="connsiteY3" fmla="*/ 150812 h 952499"/>
              <a:gd name="connsiteX4" fmla="*/ 150812 w 1954214"/>
              <a:gd name="connsiteY4" fmla="*/ 150812 h 952499"/>
              <a:gd name="connsiteX5" fmla="*/ 150812 w 1954214"/>
              <a:gd name="connsiteY5" fmla="*/ 952499 h 952499"/>
              <a:gd name="connsiteX6" fmla="*/ 0 w 1954214"/>
              <a:gd name="connsiteY6" fmla="*/ 952499 h 952499"/>
              <a:gd name="connsiteX7" fmla="*/ 0 w 1954214"/>
              <a:gd name="connsiteY7" fmla="*/ 150812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214" h="952499">
                <a:moveTo>
                  <a:pt x="0" y="0"/>
                </a:moveTo>
                <a:lnTo>
                  <a:pt x="150812" y="0"/>
                </a:lnTo>
                <a:lnTo>
                  <a:pt x="1954214" y="0"/>
                </a:lnTo>
                <a:lnTo>
                  <a:pt x="1954214" y="150812"/>
                </a:lnTo>
                <a:lnTo>
                  <a:pt x="150812" y="150812"/>
                </a:lnTo>
                <a:lnTo>
                  <a:pt x="150812" y="952499"/>
                </a:lnTo>
                <a:lnTo>
                  <a:pt x="0" y="952499"/>
                </a:lnTo>
                <a:lnTo>
                  <a:pt x="0" y="150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9EBAB8-31D4-4E45-98AD-27AC4377920D}"/>
              </a:ext>
            </a:extLst>
          </p:cNvPr>
          <p:cNvSpPr/>
          <p:nvPr/>
        </p:nvSpPr>
        <p:spPr>
          <a:xfrm>
            <a:off x="9673989" y="1929523"/>
            <a:ext cx="21816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b="1" dirty="0">
                <a:latin typeface="+mj-lt"/>
              </a:rPr>
              <a:t>La valoración importa?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0A350E-4D70-4D20-BDA3-A98FA851CAB6}"/>
              </a:ext>
            </a:extLst>
          </p:cNvPr>
          <p:cNvSpPr/>
          <p:nvPr/>
        </p:nvSpPr>
        <p:spPr>
          <a:xfrm>
            <a:off x="9673990" y="2180774"/>
            <a:ext cx="21087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Veremos si la valoración de una película y su éxito comercial van de la mano.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A51B65-BA27-453B-AD96-1F452B23EC43}"/>
              </a:ext>
            </a:extLst>
          </p:cNvPr>
          <p:cNvSpPr/>
          <p:nvPr/>
        </p:nvSpPr>
        <p:spPr>
          <a:xfrm>
            <a:off x="9309026" y="1593429"/>
            <a:ext cx="2403339" cy="1077689"/>
          </a:xfrm>
          <a:custGeom>
            <a:avLst/>
            <a:gdLst>
              <a:gd name="connsiteX0" fmla="*/ 0 w 1954214"/>
              <a:gd name="connsiteY0" fmla="*/ 0 h 952499"/>
              <a:gd name="connsiteX1" fmla="*/ 150812 w 1954214"/>
              <a:gd name="connsiteY1" fmla="*/ 0 h 952499"/>
              <a:gd name="connsiteX2" fmla="*/ 1954214 w 1954214"/>
              <a:gd name="connsiteY2" fmla="*/ 0 h 952499"/>
              <a:gd name="connsiteX3" fmla="*/ 1954214 w 1954214"/>
              <a:gd name="connsiteY3" fmla="*/ 150812 h 952499"/>
              <a:gd name="connsiteX4" fmla="*/ 150812 w 1954214"/>
              <a:gd name="connsiteY4" fmla="*/ 150812 h 952499"/>
              <a:gd name="connsiteX5" fmla="*/ 150812 w 1954214"/>
              <a:gd name="connsiteY5" fmla="*/ 952499 h 952499"/>
              <a:gd name="connsiteX6" fmla="*/ 0 w 1954214"/>
              <a:gd name="connsiteY6" fmla="*/ 952499 h 952499"/>
              <a:gd name="connsiteX7" fmla="*/ 0 w 1954214"/>
              <a:gd name="connsiteY7" fmla="*/ 150812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214" h="952499">
                <a:moveTo>
                  <a:pt x="0" y="0"/>
                </a:moveTo>
                <a:lnTo>
                  <a:pt x="150812" y="0"/>
                </a:lnTo>
                <a:lnTo>
                  <a:pt x="1954214" y="0"/>
                </a:lnTo>
                <a:lnTo>
                  <a:pt x="1954214" y="150812"/>
                </a:lnTo>
                <a:lnTo>
                  <a:pt x="150812" y="150812"/>
                </a:lnTo>
                <a:lnTo>
                  <a:pt x="150812" y="952499"/>
                </a:lnTo>
                <a:lnTo>
                  <a:pt x="0" y="952499"/>
                </a:lnTo>
                <a:lnTo>
                  <a:pt x="0" y="1508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D772018-7CA1-9B48-A4C2-5C307F135D29}"/>
              </a:ext>
            </a:extLst>
          </p:cNvPr>
          <p:cNvSpPr txBox="1"/>
          <p:nvPr/>
        </p:nvSpPr>
        <p:spPr>
          <a:xfrm>
            <a:off x="196438" y="25291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dirty="0">
                <a:latin typeface="+mj-lt"/>
                <a:cs typeface="Segoe UI" panose="020B0502040204020203" pitchFamily="34" charset="0"/>
              </a:rPr>
              <a:t>QUÉ QUEREMOS VER?</a:t>
            </a:r>
          </a:p>
        </p:txBody>
      </p:sp>
      <p:pic>
        <p:nvPicPr>
          <p:cNvPr id="6" name="Gráfico 5" descr="Mujer trabajadora de la construcción con relleno sólido">
            <a:extLst>
              <a:ext uri="{FF2B5EF4-FFF2-40B4-BE49-F238E27FC236}">
                <a16:creationId xmlns:a16="http://schemas.microsoft.com/office/drawing/2014/main" id="{03C6EAC8-AF50-9C4F-BCCA-338A3B2E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8004" y="1755752"/>
            <a:ext cx="630518" cy="630518"/>
          </a:xfrm>
          <a:prstGeom prst="rect">
            <a:avLst/>
          </a:prstGeom>
        </p:spPr>
      </p:pic>
      <p:pic>
        <p:nvPicPr>
          <p:cNvPr id="9" name="Gráfico 8" descr="Hombre trabajador de la construcción con relleno sólido">
            <a:extLst>
              <a:ext uri="{FF2B5EF4-FFF2-40B4-BE49-F238E27FC236}">
                <a16:creationId xmlns:a16="http://schemas.microsoft.com/office/drawing/2014/main" id="{737D49ED-5801-CF4E-919B-CA4876ADE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8018" y="1755752"/>
            <a:ext cx="630518" cy="630518"/>
          </a:xfrm>
          <a:prstGeom prst="rect">
            <a:avLst/>
          </a:prstGeom>
        </p:spPr>
      </p:pic>
      <p:sp>
        <p:nvSpPr>
          <p:cNvPr id="49" name="Freeform: Shape 23">
            <a:extLst>
              <a:ext uri="{FF2B5EF4-FFF2-40B4-BE49-F238E27FC236}">
                <a16:creationId xmlns:a16="http://schemas.microsoft.com/office/drawing/2014/main" id="{CE13505C-0A27-C44C-815F-943BA8103C39}"/>
              </a:ext>
            </a:extLst>
          </p:cNvPr>
          <p:cNvSpPr/>
          <p:nvPr/>
        </p:nvSpPr>
        <p:spPr>
          <a:xfrm>
            <a:off x="2617281" y="4310371"/>
            <a:ext cx="2181672" cy="1077689"/>
          </a:xfrm>
          <a:custGeom>
            <a:avLst/>
            <a:gdLst>
              <a:gd name="connsiteX0" fmla="*/ 0 w 1954214"/>
              <a:gd name="connsiteY0" fmla="*/ 0 h 952499"/>
              <a:gd name="connsiteX1" fmla="*/ 150812 w 1954214"/>
              <a:gd name="connsiteY1" fmla="*/ 0 h 952499"/>
              <a:gd name="connsiteX2" fmla="*/ 1954214 w 1954214"/>
              <a:gd name="connsiteY2" fmla="*/ 0 h 952499"/>
              <a:gd name="connsiteX3" fmla="*/ 1954214 w 1954214"/>
              <a:gd name="connsiteY3" fmla="*/ 150812 h 952499"/>
              <a:gd name="connsiteX4" fmla="*/ 150812 w 1954214"/>
              <a:gd name="connsiteY4" fmla="*/ 150812 h 952499"/>
              <a:gd name="connsiteX5" fmla="*/ 150812 w 1954214"/>
              <a:gd name="connsiteY5" fmla="*/ 952499 h 952499"/>
              <a:gd name="connsiteX6" fmla="*/ 0 w 1954214"/>
              <a:gd name="connsiteY6" fmla="*/ 952499 h 952499"/>
              <a:gd name="connsiteX7" fmla="*/ 0 w 1954214"/>
              <a:gd name="connsiteY7" fmla="*/ 150812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214" h="952499">
                <a:moveTo>
                  <a:pt x="0" y="0"/>
                </a:moveTo>
                <a:lnTo>
                  <a:pt x="150812" y="0"/>
                </a:lnTo>
                <a:lnTo>
                  <a:pt x="1954214" y="0"/>
                </a:lnTo>
                <a:lnTo>
                  <a:pt x="1954214" y="150812"/>
                </a:lnTo>
                <a:lnTo>
                  <a:pt x="150812" y="150812"/>
                </a:lnTo>
                <a:lnTo>
                  <a:pt x="150812" y="952499"/>
                </a:lnTo>
                <a:lnTo>
                  <a:pt x="0" y="952499"/>
                </a:lnTo>
                <a:lnTo>
                  <a:pt x="0" y="1508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eeform: Shape 23">
            <a:extLst>
              <a:ext uri="{FF2B5EF4-FFF2-40B4-BE49-F238E27FC236}">
                <a16:creationId xmlns:a16="http://schemas.microsoft.com/office/drawing/2014/main" id="{0AADE221-1294-8D4E-9088-6C0A1D32FC9B}"/>
              </a:ext>
            </a:extLst>
          </p:cNvPr>
          <p:cNvSpPr/>
          <p:nvPr/>
        </p:nvSpPr>
        <p:spPr>
          <a:xfrm>
            <a:off x="378077" y="5146426"/>
            <a:ext cx="2181672" cy="1077689"/>
          </a:xfrm>
          <a:custGeom>
            <a:avLst/>
            <a:gdLst>
              <a:gd name="connsiteX0" fmla="*/ 0 w 1954214"/>
              <a:gd name="connsiteY0" fmla="*/ 0 h 952499"/>
              <a:gd name="connsiteX1" fmla="*/ 150812 w 1954214"/>
              <a:gd name="connsiteY1" fmla="*/ 0 h 952499"/>
              <a:gd name="connsiteX2" fmla="*/ 1954214 w 1954214"/>
              <a:gd name="connsiteY2" fmla="*/ 0 h 952499"/>
              <a:gd name="connsiteX3" fmla="*/ 1954214 w 1954214"/>
              <a:gd name="connsiteY3" fmla="*/ 150812 h 952499"/>
              <a:gd name="connsiteX4" fmla="*/ 150812 w 1954214"/>
              <a:gd name="connsiteY4" fmla="*/ 150812 h 952499"/>
              <a:gd name="connsiteX5" fmla="*/ 150812 w 1954214"/>
              <a:gd name="connsiteY5" fmla="*/ 952499 h 952499"/>
              <a:gd name="connsiteX6" fmla="*/ 0 w 1954214"/>
              <a:gd name="connsiteY6" fmla="*/ 952499 h 952499"/>
              <a:gd name="connsiteX7" fmla="*/ 0 w 1954214"/>
              <a:gd name="connsiteY7" fmla="*/ 150812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214" h="952499">
                <a:moveTo>
                  <a:pt x="0" y="0"/>
                </a:moveTo>
                <a:lnTo>
                  <a:pt x="150812" y="0"/>
                </a:lnTo>
                <a:lnTo>
                  <a:pt x="1954214" y="0"/>
                </a:lnTo>
                <a:lnTo>
                  <a:pt x="1954214" y="150812"/>
                </a:lnTo>
                <a:lnTo>
                  <a:pt x="150812" y="150812"/>
                </a:lnTo>
                <a:lnTo>
                  <a:pt x="150812" y="952499"/>
                </a:lnTo>
                <a:lnTo>
                  <a:pt x="0" y="952499"/>
                </a:lnTo>
                <a:lnTo>
                  <a:pt x="0" y="1508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Isosceles Triangle 22">
            <a:extLst>
              <a:ext uri="{FF2B5EF4-FFF2-40B4-BE49-F238E27FC236}">
                <a16:creationId xmlns:a16="http://schemas.microsoft.com/office/drawing/2014/main" id="{1F7E9D0B-1DB1-D84C-9A3B-3D80C61C3B4B}"/>
              </a:ext>
            </a:extLst>
          </p:cNvPr>
          <p:cNvSpPr/>
          <p:nvPr/>
        </p:nvSpPr>
        <p:spPr>
          <a:xfrm>
            <a:off x="1992389" y="4569554"/>
            <a:ext cx="310432" cy="26139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544F4D4-EDE5-EE48-A726-DA388FB72EF8}"/>
              </a:ext>
            </a:extLst>
          </p:cNvPr>
          <p:cNvSpPr txBox="1"/>
          <p:nvPr/>
        </p:nvSpPr>
        <p:spPr>
          <a:xfrm>
            <a:off x="539801" y="5320992"/>
            <a:ext cx="210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b="1" dirty="0">
                <a:latin typeface="+mj-lt"/>
              </a:rPr>
              <a:t>Es un negocio rentable para las productoras?</a:t>
            </a:r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0F26DB72-D6D7-9947-81AE-D3C590ED3611}"/>
              </a:ext>
            </a:extLst>
          </p:cNvPr>
          <p:cNvSpPr/>
          <p:nvPr/>
        </p:nvSpPr>
        <p:spPr>
          <a:xfrm>
            <a:off x="619573" y="5873854"/>
            <a:ext cx="210879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dirty="0"/>
              <a:t>Observaremos la relación entre la inversión y facturación del negocio.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29FF8DC-B26B-5A4A-BCC3-D979229DDF54}"/>
              </a:ext>
            </a:extLst>
          </p:cNvPr>
          <p:cNvSpPr txBox="1"/>
          <p:nvPr/>
        </p:nvSpPr>
        <p:spPr>
          <a:xfrm>
            <a:off x="5022172" y="3697015"/>
            <a:ext cx="612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s-ES_tradnl" sz="1400" b="1" dirty="0">
                <a:latin typeface="+mj-lt"/>
              </a:rPr>
              <a:t>Que género domina las taquillas?</a:t>
            </a:r>
          </a:p>
        </p:txBody>
      </p:sp>
      <p:pic>
        <p:nvPicPr>
          <p:cNvPr id="13" name="Gráfico 12" descr="Estrella de clasificación con relleno sólido">
            <a:extLst>
              <a:ext uri="{FF2B5EF4-FFF2-40B4-BE49-F238E27FC236}">
                <a16:creationId xmlns:a16="http://schemas.microsoft.com/office/drawing/2014/main" id="{C610A7FE-E5EF-834F-9E50-465464F00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9026" y="754951"/>
            <a:ext cx="914400" cy="914400"/>
          </a:xfrm>
          <a:prstGeom prst="rect">
            <a:avLst/>
          </a:prstGeom>
        </p:spPr>
      </p:pic>
      <p:pic>
        <p:nvPicPr>
          <p:cNvPr id="15" name="Gráfico 14" descr="Claqueta con relleno sólido">
            <a:extLst>
              <a:ext uri="{FF2B5EF4-FFF2-40B4-BE49-F238E27FC236}">
                <a16:creationId xmlns:a16="http://schemas.microsoft.com/office/drawing/2014/main" id="{D3EB114F-22DA-5E4C-A0D4-B85CFD7077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840" y="2601911"/>
            <a:ext cx="833409" cy="833409"/>
          </a:xfrm>
          <a:prstGeom prst="rect">
            <a:avLst/>
          </a:prstGeom>
        </p:spPr>
      </p:pic>
      <p:pic>
        <p:nvPicPr>
          <p:cNvPr id="62" name="Imagen 61" descr="Forma&#10;&#10;Descripción generada automáticamente con confianza media">
            <a:extLst>
              <a:ext uri="{FF2B5EF4-FFF2-40B4-BE49-F238E27FC236}">
                <a16:creationId xmlns:a16="http://schemas.microsoft.com/office/drawing/2014/main" id="{AE4AD99A-8888-7144-AC78-D5562951C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64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81" y="3532493"/>
            <a:ext cx="867810" cy="630518"/>
          </a:xfrm>
          <a:prstGeom prst="rect">
            <a:avLst/>
          </a:prstGeom>
          <a:noFill/>
        </p:spPr>
      </p:pic>
      <p:pic>
        <p:nvPicPr>
          <p:cNvPr id="64" name="Gráfico 63" descr="Dinero volando contorno">
            <a:extLst>
              <a:ext uri="{FF2B5EF4-FFF2-40B4-BE49-F238E27FC236}">
                <a16:creationId xmlns:a16="http://schemas.microsoft.com/office/drawing/2014/main" id="{29E00119-C5B0-CA4E-B8CE-B7B0BC07E85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308" y="4144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7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54DA3AE-B1DF-D24B-BAD1-4B86882D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11" y="218594"/>
            <a:ext cx="9083329" cy="6846139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EBF0BA0B-15B2-2548-8A63-96D65CEE525C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612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8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5605506-DDFF-294E-92E5-B4CCEE17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82" y="136525"/>
            <a:ext cx="9050350" cy="68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B59B-E101-4C4E-85D2-8070545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F3C6-7401-4025-B537-27D850206F50}" type="slidenum">
              <a:rPr lang="en-ID" smtClean="0"/>
              <a:t>9</a:t>
            </a:fld>
            <a:endParaRPr lang="en-ID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62EB9010-7158-4F64-9A0D-061A0D880E6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145407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FEB74B-D3C7-49ED-A565-4A2624A70DDD}"/>
              </a:ext>
            </a:extLst>
          </p:cNvPr>
          <p:cNvSpPr/>
          <p:nvPr/>
        </p:nvSpPr>
        <p:spPr>
          <a:xfrm>
            <a:off x="4785360" y="151193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A</a:t>
            </a:r>
          </a:p>
        </p:txBody>
      </p:sp>
      <p:sp>
        <p:nvSpPr>
          <p:cNvPr id="67" name="Freeform 35">
            <a:extLst>
              <a:ext uri="{FF2B5EF4-FFF2-40B4-BE49-F238E27FC236}">
                <a16:creationId xmlns:a16="http://schemas.microsoft.com/office/drawing/2014/main" id="{CC928D2C-A19A-4EC1-8816-5E60BD0C185C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2672768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1AD329-B661-42A2-919C-7C956F5530CF}"/>
              </a:ext>
            </a:extLst>
          </p:cNvPr>
          <p:cNvSpPr/>
          <p:nvPr/>
        </p:nvSpPr>
        <p:spPr>
          <a:xfrm>
            <a:off x="4785360" y="2730633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B</a:t>
            </a:r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49E4D072-E5A4-499E-9D4F-BFCB379826A4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389146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9AD46C-A525-48D6-840D-0AD381AC7A25}"/>
              </a:ext>
            </a:extLst>
          </p:cNvPr>
          <p:cNvSpPr/>
          <p:nvPr/>
        </p:nvSpPr>
        <p:spPr>
          <a:xfrm>
            <a:off x="4785360" y="3949328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C</a:t>
            </a: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D162834-3405-4825-A779-21268D47F9B9}"/>
              </a:ext>
            </a:extLst>
          </p:cNvPr>
          <p:cNvSpPr>
            <a:spLocks noEditPoints="1"/>
          </p:cNvSpPr>
          <p:nvPr/>
        </p:nvSpPr>
        <p:spPr bwMode="auto">
          <a:xfrm>
            <a:off x="6123476" y="5106824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A74485-C7C4-4446-9640-19CB85F8C986}"/>
              </a:ext>
            </a:extLst>
          </p:cNvPr>
          <p:cNvSpPr/>
          <p:nvPr/>
        </p:nvSpPr>
        <p:spPr>
          <a:xfrm>
            <a:off x="4785360" y="5168022"/>
            <a:ext cx="118724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COMPANY D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61FF1C-E614-491F-8B1A-C7853C6B1397}"/>
              </a:ext>
            </a:extLst>
          </p:cNvPr>
          <p:cNvGrpSpPr/>
          <p:nvPr/>
        </p:nvGrpSpPr>
        <p:grpSpPr>
          <a:xfrm>
            <a:off x="2746029" y="2707055"/>
            <a:ext cx="229858" cy="291154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FB06D480-ABF7-43D7-8D7D-E9171CF1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17590E-AB44-451F-8F89-F4769EFB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A0FDC0D0-8F06-499F-9D90-3E731B54C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ED28E9B-805C-4803-88F6-B5D2BE79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73FEDF3B-5812-469A-B3AA-3BA08204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A468A80-5FC0-4F0D-8997-2B9ED343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3D5B59B-E325-4041-96CA-E83D73D0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681E0A5-9835-4BC9-A482-1F906B66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C9BB787-7B7B-4CA2-B7E0-6FC35950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4245540-5BEE-43D2-9A9E-605EEA32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1F29C1CA-4DEB-E845-928A-6EB77A6F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3" y="372552"/>
            <a:ext cx="8541152" cy="6348923"/>
          </a:xfrm>
          <a:prstGeom prst="rect">
            <a:avLst/>
          </a:prstGeom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365E46DA-8924-C741-A101-0EA7E2A4CFAC}"/>
              </a:ext>
            </a:extLst>
          </p:cNvPr>
          <p:cNvSpPr/>
          <p:nvPr/>
        </p:nvSpPr>
        <p:spPr>
          <a:xfrm>
            <a:off x="7869836" y="0"/>
            <a:ext cx="4322164" cy="252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738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Bahnschrift Condense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530</Words>
  <Application>Microsoft Macintosh PowerPoint</Application>
  <PresentationFormat>Panorámica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Bahnschrift Condensed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ZAKARIA ALATTAR KADA</cp:lastModifiedBy>
  <cp:revision>20</cp:revision>
  <dcterms:created xsi:type="dcterms:W3CDTF">2020-09-11T01:48:39Z</dcterms:created>
  <dcterms:modified xsi:type="dcterms:W3CDTF">2023-07-19T14:56:48Z</dcterms:modified>
</cp:coreProperties>
</file>